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81" r:id="rId2"/>
  </p:sldMasterIdLst>
  <p:notesMasterIdLst>
    <p:notesMasterId r:id="rId38"/>
  </p:notesMasterIdLst>
  <p:sldIdLst>
    <p:sldId id="506" r:id="rId3"/>
    <p:sldId id="575" r:id="rId4"/>
    <p:sldId id="576" r:id="rId5"/>
    <p:sldId id="577" r:id="rId6"/>
    <p:sldId id="578" r:id="rId7"/>
    <p:sldId id="579" r:id="rId8"/>
    <p:sldId id="965" r:id="rId9"/>
    <p:sldId id="580" r:id="rId10"/>
    <p:sldId id="581" r:id="rId11"/>
    <p:sldId id="582" r:id="rId12"/>
    <p:sldId id="583" r:id="rId13"/>
    <p:sldId id="980" r:id="rId14"/>
    <p:sldId id="981" r:id="rId15"/>
    <p:sldId id="966" r:id="rId16"/>
    <p:sldId id="977" r:id="rId17"/>
    <p:sldId id="967" r:id="rId18"/>
    <p:sldId id="586" r:id="rId19"/>
    <p:sldId id="968" r:id="rId20"/>
    <p:sldId id="910" r:id="rId21"/>
    <p:sldId id="898" r:id="rId22"/>
    <p:sldId id="969" r:id="rId23"/>
    <p:sldId id="900" r:id="rId24"/>
    <p:sldId id="971" r:id="rId25"/>
    <p:sldId id="972" r:id="rId26"/>
    <p:sldId id="973" r:id="rId27"/>
    <p:sldId id="974" r:id="rId28"/>
    <p:sldId id="911" r:id="rId29"/>
    <p:sldId id="907" r:id="rId30"/>
    <p:sldId id="908" r:id="rId31"/>
    <p:sldId id="982" r:id="rId32"/>
    <p:sldId id="984" r:id="rId33"/>
    <p:sldId id="983" r:id="rId34"/>
    <p:sldId id="909" r:id="rId35"/>
    <p:sldId id="975" r:id="rId36"/>
    <p:sldId id="97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66FFFF"/>
    <a:srgbClr val="FF33CC"/>
    <a:srgbClr val="FF9900"/>
    <a:srgbClr val="00FFFF"/>
    <a:srgbClr val="000000"/>
    <a:srgbClr val="660033"/>
    <a:srgbClr val="99FFCC"/>
    <a:srgbClr val="99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3099" autoAdjust="0"/>
  </p:normalViewPr>
  <p:slideViewPr>
    <p:cSldViewPr snapToGrid="0">
      <p:cViewPr varScale="1">
        <p:scale>
          <a:sx n="90" d="100"/>
          <a:sy n="90" d="100"/>
        </p:scale>
        <p:origin x="16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10" Type="http://schemas.openxmlformats.org/officeDocument/2006/relationships/image" Target="../media/image67.wmf"/><Relationship Id="rId4" Type="http://schemas.openxmlformats.org/officeDocument/2006/relationships/image" Target="../media/image61.wmf"/><Relationship Id="rId9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image" Target="../media/image34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12" Type="http://schemas.openxmlformats.org/officeDocument/2006/relationships/image" Target="../media/image33.wmf"/><Relationship Id="rId2" Type="http://schemas.openxmlformats.org/officeDocument/2006/relationships/image" Target="../media/image23.wmf"/><Relationship Id="rId16" Type="http://schemas.openxmlformats.org/officeDocument/2006/relationships/image" Target="../media/image37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11" Type="http://schemas.openxmlformats.org/officeDocument/2006/relationships/image" Target="../media/image32.wmf"/><Relationship Id="rId5" Type="http://schemas.openxmlformats.org/officeDocument/2006/relationships/image" Target="../media/image26.wmf"/><Relationship Id="rId15" Type="http://schemas.openxmlformats.org/officeDocument/2006/relationships/image" Target="../media/image3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Relationship Id="rId14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29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29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9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29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15BFA6-F044-48F3-8C58-7242159ED3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0342-B342-478D-AD77-F3D307F83D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98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11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12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36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13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0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14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15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8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16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17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what symbols</a:t>
            </a:r>
            <a:r>
              <a:rPr lang="en-US" baseline="0" dirty="0"/>
              <a:t> to use on drawing.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18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20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21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22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24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25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26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27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98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28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3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4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5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6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8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9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5FBA83-8430-4CBD-8F3A-C40B35665AEF}" type="slidenum">
              <a:rPr lang="en-US"/>
              <a:pPr/>
              <a:t>10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228600"/>
            <a:ext cx="3657600" cy="29718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40614600" y="181112"/>
            <a:ext cx="3015170" cy="3019288"/>
          </a:xfrm>
          <a:prstGeom prst="rect">
            <a:avLst/>
          </a:prstGeom>
          <a:noFill/>
          <a:ln>
            <a:noFill/>
          </a:ln>
        </p:spPr>
        <p:txBody>
          <a:bodyPr wrap="square" lIns="64008" tIns="32004" rIns="64008" bIns="32004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C</a:t>
            </a:r>
            <a:r>
              <a:rPr lang="en-US" sz="4800" b="1" i="1" dirty="0">
                <a:cs typeface="Arial" pitchFamily="34" charset="0"/>
              </a:rPr>
              <a:t>omplex 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en-US" sz="4800" b="1" i="1" dirty="0">
                <a:cs typeface="Arial" pitchFamily="34" charset="0"/>
              </a:rPr>
              <a:t>daptive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S</a:t>
            </a:r>
            <a:r>
              <a:rPr lang="en-US" sz="4800" b="1" i="1" dirty="0">
                <a:cs typeface="Arial" pitchFamily="34" charset="0"/>
              </a:rPr>
              <a:t>ystems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L</a:t>
            </a:r>
            <a:r>
              <a:rPr lang="en-US" sz="4800" b="1" i="1" dirty="0">
                <a:cs typeface="Arial" pitchFamily="34" charset="0"/>
              </a:rPr>
              <a:t>aboratory</a:t>
            </a:r>
          </a:p>
        </p:txBody>
      </p:sp>
      <p:pic>
        <p:nvPicPr>
          <p:cNvPr id="13" name="Picture 12" descr="Logo_UC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solidFill>
                  <a:srgbClr val="000000"/>
                </a:solidFill>
                <a:ea typeface="宋体" charset="-122"/>
              </a:rPr>
              <a:t>Science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575"/>
            <a:ext cx="1207554" cy="80962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7" descr="forUC08_96_to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137419" y="826265"/>
            <a:ext cx="6947439" cy="78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 u="sng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448089" y="6614988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EECS Department, University of Cincinnati</a:t>
            </a:r>
          </a:p>
        </p:txBody>
      </p:sp>
    </p:spTree>
    <p:extLst>
      <p:ext uri="{BB962C8B-B14F-4D97-AF65-F5344CB8AC3E}">
        <p14:creationId xmlns:p14="http://schemas.microsoft.com/office/powerpoint/2010/main" val="2330781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0" y="228600"/>
            <a:ext cx="3657600" cy="29718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spect="1"/>
          </p:cNvSpPr>
          <p:nvPr userDrawn="1"/>
        </p:nvSpPr>
        <p:spPr>
          <a:xfrm>
            <a:off x="40614600" y="181112"/>
            <a:ext cx="3015170" cy="3019288"/>
          </a:xfrm>
          <a:prstGeom prst="rect">
            <a:avLst/>
          </a:prstGeom>
          <a:noFill/>
          <a:ln>
            <a:noFill/>
          </a:ln>
        </p:spPr>
        <p:txBody>
          <a:bodyPr wrap="square" lIns="64008" tIns="32004" rIns="64008" bIns="32004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C</a:t>
            </a:r>
            <a:r>
              <a:rPr lang="en-US" sz="4800" b="1" i="1" dirty="0">
                <a:cs typeface="Arial" pitchFamily="34" charset="0"/>
              </a:rPr>
              <a:t>omplex 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en-US" sz="4800" b="1" i="1" dirty="0">
                <a:cs typeface="Arial" pitchFamily="34" charset="0"/>
              </a:rPr>
              <a:t>daptive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S</a:t>
            </a:r>
            <a:r>
              <a:rPr lang="en-US" sz="4800" b="1" i="1" dirty="0">
                <a:cs typeface="Arial" pitchFamily="34" charset="0"/>
              </a:rPr>
              <a:t>ystems</a:t>
            </a:r>
          </a:p>
          <a:p>
            <a:pPr algn="ctr"/>
            <a:r>
              <a:rPr lang="en-US" sz="4800" b="1" i="1" dirty="0">
                <a:solidFill>
                  <a:srgbClr val="FF0000"/>
                </a:solidFill>
                <a:cs typeface="Arial" pitchFamily="34" charset="0"/>
              </a:rPr>
              <a:t>L</a:t>
            </a:r>
            <a:r>
              <a:rPr lang="en-US" sz="4800" b="1" i="1" dirty="0">
                <a:cs typeface="Arial" pitchFamily="34" charset="0"/>
              </a:rPr>
              <a:t>aboratory</a:t>
            </a:r>
          </a:p>
        </p:txBody>
      </p:sp>
      <p:pic>
        <p:nvPicPr>
          <p:cNvPr id="13" name="Picture 12" descr="Logo_UC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Science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9429" y="990600"/>
            <a:ext cx="9132354" cy="5388864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7" descr="forUC08_96_top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137419" y="826265"/>
            <a:ext cx="6947439" cy="780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 u="sng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rgbClr val="FF000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8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4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91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25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01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Minai 2022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007150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 Systems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352800" y="661177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ECE Department, University of Cincinnati</a:t>
            </a:r>
          </a:p>
        </p:txBody>
      </p:sp>
    </p:spTree>
    <p:extLst>
      <p:ext uri="{BB962C8B-B14F-4D97-AF65-F5344CB8AC3E}">
        <p14:creationId xmlns:p14="http://schemas.microsoft.com/office/powerpoint/2010/main" val="1294247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1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50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74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2406" y="6611779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Ali A. </a:t>
            </a:r>
            <a:r>
              <a:rPr lang="en-US" sz="1000" b="1" dirty="0" err="1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Minai</a:t>
            </a:r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2017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995504" y="66117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Intelligent</a:t>
            </a:r>
            <a:r>
              <a:rPr lang="en-US" sz="1000" b="1" baseline="0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Systems</a:t>
            </a:r>
            <a:endParaRPr lang="en-US" sz="1000" b="1" dirty="0">
              <a:solidFill>
                <a:schemeClr val="accent3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448089" y="6614988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EECS Department, University of Cincinnati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8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CC338-B5B2-492C-8706-2C43A7098AA7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31EFA-DCA1-4439-B07D-A1B985F6456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_UC.jp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36576" y="36577"/>
            <a:ext cx="954024" cy="5653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 userDrawn="1"/>
        </p:nvSpPr>
        <p:spPr>
          <a:xfrm>
            <a:off x="985551" y="36577"/>
            <a:ext cx="995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College of  Engineering &amp; Applied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Science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7727" y="623959"/>
            <a:ext cx="877824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905000" y="590574"/>
            <a:ext cx="5791200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7" descr="forUC08_96_top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0318"/>
            <a:ext cx="5791200" cy="32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135F6-E23D-427A-A105-7C96F920635E}"/>
              </a:ext>
            </a:extLst>
          </p:cNvPr>
          <p:cNvSpPr txBox="1"/>
          <p:nvPr userDrawn="1"/>
        </p:nvSpPr>
        <p:spPr>
          <a:xfrm>
            <a:off x="7696200" y="26638"/>
            <a:ext cx="1340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i="0" dirty="0">
                <a:ea typeface="宋体" charset="-122"/>
              </a:rPr>
              <a:t>Department of Electrical Engineering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31994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4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48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39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5" Type="http://schemas.openxmlformats.org/officeDocument/2006/relationships/image" Target="../media/image47.wmf"/><Relationship Id="rId10" Type="http://schemas.openxmlformats.org/officeDocument/2006/relationships/oleObject" Target="../embeddings/oleObject36.bin"/><Relationship Id="rId19" Type="http://schemas.openxmlformats.org/officeDocument/2006/relationships/image" Target="../media/image49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3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52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5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57.bin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66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4.bin"/><Relationship Id="rId17" Type="http://schemas.openxmlformats.org/officeDocument/2006/relationships/image" Target="../media/image64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56.bin"/><Relationship Id="rId20" Type="http://schemas.openxmlformats.org/officeDocument/2006/relationships/oleObject" Target="../embeddings/oleObject58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5" Type="http://schemas.openxmlformats.org/officeDocument/2006/relationships/image" Target="../media/image63.wmf"/><Relationship Id="rId23" Type="http://schemas.openxmlformats.org/officeDocument/2006/relationships/image" Target="../media/image67.wmf"/><Relationship Id="rId10" Type="http://schemas.openxmlformats.org/officeDocument/2006/relationships/oleObject" Target="../embeddings/oleObject53.bin"/><Relationship Id="rId19" Type="http://schemas.openxmlformats.org/officeDocument/2006/relationships/image" Target="../media/image65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55.bin"/><Relationship Id="rId22" Type="http://schemas.openxmlformats.org/officeDocument/2006/relationships/oleObject" Target="../embeddings/oleObject59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6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5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73.wmf"/><Relationship Id="rId4" Type="http://schemas.openxmlformats.org/officeDocument/2006/relationships/image" Target="../media/image77.png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80.wmf"/><Relationship Id="rId5" Type="http://schemas.openxmlformats.org/officeDocument/2006/relationships/image" Target="../media/image82.png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81.png"/><Relationship Id="rId9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80.wmf"/><Relationship Id="rId5" Type="http://schemas.openxmlformats.org/officeDocument/2006/relationships/image" Target="../media/image82.png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81.png"/><Relationship Id="rId9" Type="http://schemas.openxmlformats.org/officeDocument/2006/relationships/image" Target="../media/image7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del.irevues.inist.fr/tralogy/index.php?id=259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wmf"/><Relationship Id="rId18" Type="http://schemas.openxmlformats.org/officeDocument/2006/relationships/oleObject" Target="../embeddings/oleObject20.bin"/><Relationship Id="rId26" Type="http://schemas.openxmlformats.org/officeDocument/2006/relationships/oleObject" Target="../embeddings/oleObject24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0.wmf"/><Relationship Id="rId34" Type="http://schemas.openxmlformats.org/officeDocument/2006/relationships/oleObject" Target="../embeddings/oleObject28.bin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28.wmf"/><Relationship Id="rId25" Type="http://schemas.openxmlformats.org/officeDocument/2006/relationships/image" Target="../media/image32.wmf"/><Relationship Id="rId33" Type="http://schemas.openxmlformats.org/officeDocument/2006/relationships/image" Target="../media/image36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9.bin"/><Relationship Id="rId20" Type="http://schemas.openxmlformats.org/officeDocument/2006/relationships/oleObject" Target="../embeddings/oleObject21.bin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5.wmf"/><Relationship Id="rId24" Type="http://schemas.openxmlformats.org/officeDocument/2006/relationships/oleObject" Target="../embeddings/oleObject23.bin"/><Relationship Id="rId32" Type="http://schemas.openxmlformats.org/officeDocument/2006/relationships/oleObject" Target="../embeddings/oleObject27.bin"/><Relationship Id="rId5" Type="http://schemas.openxmlformats.org/officeDocument/2006/relationships/image" Target="../media/image22.wmf"/><Relationship Id="rId15" Type="http://schemas.openxmlformats.org/officeDocument/2006/relationships/image" Target="../media/image27.wmf"/><Relationship Id="rId23" Type="http://schemas.openxmlformats.org/officeDocument/2006/relationships/image" Target="../media/image31.wmf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9.wmf"/><Relationship Id="rId31" Type="http://schemas.openxmlformats.org/officeDocument/2006/relationships/image" Target="../media/image35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4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22.bin"/><Relationship Id="rId27" Type="http://schemas.openxmlformats.org/officeDocument/2006/relationships/image" Target="../media/image33.wmf"/><Relationship Id="rId30" Type="http://schemas.openxmlformats.org/officeDocument/2006/relationships/oleObject" Target="../embeddings/oleObject26.bin"/><Relationship Id="rId35" Type="http://schemas.openxmlformats.org/officeDocument/2006/relationships/image" Target="../media/image37.wmf"/><Relationship Id="rId8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1.wmf"/><Relationship Id="rId5" Type="http://schemas.openxmlformats.org/officeDocument/2006/relationships/image" Target="../media/image38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3062407"/>
            <a:ext cx="7467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703200" eaLnBrk="0" hangingPunct="0"/>
            <a:r>
              <a:rPr lang="en-US" altLang="zh-CN" sz="2800" b="1">
                <a:solidFill>
                  <a:srgbClr val="FF0000"/>
                </a:solidFill>
                <a:latin typeface="Verdana" pitchFamily="34" charset="0"/>
                <a:ea typeface="宋体" charset="-122"/>
              </a:rPr>
              <a:t>Lecture 11</a:t>
            </a:r>
            <a:endParaRPr lang="en-US" altLang="zh-CN" sz="2800" b="1" dirty="0">
              <a:solidFill>
                <a:srgbClr val="FF0000"/>
              </a:solidFill>
              <a:latin typeface="Verdana" pitchFamily="34" charset="0"/>
              <a:ea typeface="宋体" charset="-122"/>
            </a:endParaRPr>
          </a:p>
          <a:p>
            <a:pPr algn="ctr" defTabSz="4703200" eaLnBrk="0" hangingPunct="0"/>
            <a:r>
              <a:rPr lang="en-US" altLang="zh-CN" sz="2800" b="1" dirty="0">
                <a:solidFill>
                  <a:srgbClr val="FF0000"/>
                </a:solidFill>
                <a:latin typeface="Verdana" pitchFamily="34" charset="0"/>
                <a:ea typeface="宋体" charset="-122"/>
              </a:rPr>
              <a:t>Unsupervised Learning</a:t>
            </a:r>
          </a:p>
          <a:p>
            <a:pPr algn="ctr" defTabSz="4703200" eaLnBrk="0" hangingPunct="0"/>
            <a:endParaRPr lang="en-US" altLang="zh-CN" sz="2800" i="1" dirty="0">
              <a:latin typeface="Verdana" pitchFamily="34" charset="0"/>
              <a:ea typeface="宋体" charset="-122"/>
            </a:endParaRPr>
          </a:p>
          <a:p>
            <a:endParaRPr lang="en-US" dirty="0"/>
          </a:p>
        </p:txBody>
      </p:sp>
      <p:pic>
        <p:nvPicPr>
          <p:cNvPr id="3" name="Picture 2" descr="creature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7872" y="4753970"/>
            <a:ext cx="3169198" cy="2377241"/>
          </a:xfrm>
          <a:prstGeom prst="rect">
            <a:avLst/>
          </a:prstGeom>
          <a:noFill/>
        </p:spPr>
      </p:pic>
      <p:pic>
        <p:nvPicPr>
          <p:cNvPr id="4" name="Picture 5" descr="creature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4741" y="1801160"/>
            <a:ext cx="2362200" cy="1739092"/>
          </a:xfrm>
          <a:prstGeom prst="rect">
            <a:avLst/>
          </a:prstGeom>
          <a:noFill/>
        </p:spPr>
      </p:pic>
      <p:pic>
        <p:nvPicPr>
          <p:cNvPr id="6" name="Picture 4" descr="creature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4741" y="4724400"/>
            <a:ext cx="3124200" cy="2133600"/>
          </a:xfrm>
          <a:prstGeom prst="rect">
            <a:avLst/>
          </a:prstGeom>
          <a:noFill/>
        </p:spPr>
      </p:pic>
      <p:pic>
        <p:nvPicPr>
          <p:cNvPr id="7" name="Picture 7" descr="creature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030374"/>
            <a:ext cx="2590800" cy="1280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4854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538430" y="697595"/>
            <a:ext cx="4067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does this algorithm do?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0444" y="1459595"/>
            <a:ext cx="643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WTA  →   find the neuron whose weight vector is most “similar to”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the input vector.  i.e.   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3658444" y="1726295"/>
          <a:ext cx="2286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98" name="Equation" r:id="rId4" imgW="1269720" imgH="241200" progId="Equation.3">
                  <p:embed/>
                </p:oleObj>
              </mc:Choice>
              <mc:Fallback>
                <p:oleObj name="Equation" r:id="rId4" imgW="1269720" imgH="24120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8444" y="1726295"/>
                        <a:ext cx="2286000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95300" y="4724400"/>
            <a:ext cx="512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Learning Rule →  Move the winning neuron’s weight 		vector “closer to”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5301" y="5562600"/>
            <a:ext cx="501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→  Each neuron’s weight vector converges to the centroid of all input patterns for which it wins = </a:t>
            </a:r>
            <a:r>
              <a:rPr lang="en-US" b="1" i="1" u="sng" dirty="0">
                <a:latin typeface="Times New Roman" pitchFamily="18" charset="0"/>
                <a:cs typeface="Times New Roman" pitchFamily="18" charset="0"/>
              </a:rPr>
              <a:t>cluster center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5400000" flipH="1" flipV="1">
            <a:off x="2133600" y="2628900"/>
            <a:ext cx="1524000" cy="144780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171700" y="3048000"/>
            <a:ext cx="1828800" cy="10668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71700" y="3619500"/>
            <a:ext cx="2324100" cy="4953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V="1">
            <a:off x="3524250" y="2686050"/>
            <a:ext cx="1028700" cy="8382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2830513" y="2916238"/>
          <a:ext cx="206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399" name="Equation" r:id="rId6" imgW="126720" imgH="139680" progId="Equation.3">
                  <p:embed/>
                </p:oleObj>
              </mc:Choice>
              <mc:Fallback>
                <p:oleObj name="Equation" r:id="rId6" imgW="126720" imgH="139680" progId="Equation.3">
                  <p:embed/>
                  <p:pic>
                    <p:nvPicPr>
                      <p:cNvPr id="46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0513" y="2916238"/>
                        <a:ext cx="2063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13"/>
          <p:cNvGraphicFramePr>
            <a:graphicFrameLocks noChangeAspect="1"/>
          </p:cNvGraphicFramePr>
          <p:nvPr/>
        </p:nvGraphicFramePr>
        <p:xfrm>
          <a:off x="3829050" y="2647950"/>
          <a:ext cx="53340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0" name="Equation" r:id="rId8" imgW="355320" imgH="139680" progId="Equation.3">
                  <p:embed/>
                </p:oleObj>
              </mc:Choice>
              <mc:Fallback>
                <p:oleObj name="Equation" r:id="rId8" imgW="355320" imgH="139680" progId="Equation.3">
                  <p:embed/>
                  <p:pic>
                    <p:nvPicPr>
                      <p:cNvPr id="512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9050" y="2647950"/>
                        <a:ext cx="533400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4419600" y="2971800"/>
          <a:ext cx="855662" cy="346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1" name="Equation" r:id="rId10" imgW="533160" imgH="215640" progId="Equation.3">
                  <p:embed/>
                </p:oleObj>
              </mc:Choice>
              <mc:Fallback>
                <p:oleObj name="Equation" r:id="rId10" imgW="533160" imgH="215640" progId="Equation.3">
                  <p:embed/>
                  <p:pic>
                    <p:nvPicPr>
                      <p:cNvPr id="512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855662" cy="3460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5" name="Object 15"/>
          <p:cNvGraphicFramePr>
            <a:graphicFrameLocks noChangeAspect="1"/>
          </p:cNvGraphicFramePr>
          <p:nvPr/>
        </p:nvGraphicFramePr>
        <p:xfrm>
          <a:off x="3832397" y="3771901"/>
          <a:ext cx="46337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2" name="Equation" r:id="rId12" imgW="291960" imgH="215640" progId="Equation.3">
                  <p:embed/>
                </p:oleObj>
              </mc:Choice>
              <mc:Fallback>
                <p:oleObj name="Equation" r:id="rId12" imgW="291960" imgH="215640" progId="Equation.3">
                  <p:embed/>
                  <p:pic>
                    <p:nvPicPr>
                      <p:cNvPr id="512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397" y="3771901"/>
                        <a:ext cx="463378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6" name="Object 16"/>
          <p:cNvGraphicFramePr>
            <a:graphicFrameLocks noChangeAspect="1"/>
          </p:cNvGraphicFramePr>
          <p:nvPr/>
        </p:nvGraphicFramePr>
        <p:xfrm>
          <a:off x="3354162" y="3352800"/>
          <a:ext cx="662214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3" name="Equation" r:id="rId14" imgW="469800" imgH="215640" progId="Equation.3">
                  <p:embed/>
                </p:oleObj>
              </mc:Choice>
              <mc:Fallback>
                <p:oleObj name="Equation" r:id="rId14" imgW="469800" imgH="215640" progId="Equation.3">
                  <p:embed/>
                  <p:pic>
                    <p:nvPicPr>
                      <p:cNvPr id="5121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162" y="3352800"/>
                        <a:ext cx="662214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Arrow Connector 70"/>
          <p:cNvCxnSpPr/>
          <p:nvPr/>
        </p:nvCxnSpPr>
        <p:spPr>
          <a:xfrm rot="16200000" flipV="1">
            <a:off x="4076700" y="3009900"/>
            <a:ext cx="533400" cy="4572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82CD98-05DF-4E56-8105-5FE7EC42EE3C}"/>
              </a:ext>
            </a:extLst>
          </p:cNvPr>
          <p:cNvSpPr/>
          <p:nvPr/>
        </p:nvSpPr>
        <p:spPr>
          <a:xfrm>
            <a:off x="5678262" y="2406260"/>
            <a:ext cx="3238500" cy="4221367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CB52F-1B65-4BBE-BC07-6048DF13B9B8}"/>
              </a:ext>
            </a:extLst>
          </p:cNvPr>
          <p:cNvSpPr txBox="1"/>
          <p:nvPr/>
        </p:nvSpPr>
        <p:spPr>
          <a:xfrm>
            <a:off x="5712859" y="2416869"/>
            <a:ext cx="3094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This learning rule works best if the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vectors are also normalized. Otherwise, we can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Renormalize the weight vector of the winner after each step: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" name="Object 22">
            <a:extLst>
              <a:ext uri="{FF2B5EF4-FFF2-40B4-BE49-F238E27FC236}">
                <a16:creationId xmlns:a16="http://schemas.microsoft.com/office/drawing/2014/main" id="{25F2C3CA-91A5-4727-8C61-BD049467E2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518115"/>
              </p:ext>
            </p:extLst>
          </p:nvPr>
        </p:nvGraphicFramePr>
        <p:xfrm>
          <a:off x="6145781" y="3526416"/>
          <a:ext cx="23034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4" name="Equation" r:id="rId16" imgW="1346040" imgH="507960" progId="Equation.DSMT4">
                  <p:embed/>
                </p:oleObj>
              </mc:Choice>
              <mc:Fallback>
                <p:oleObj name="Equation" r:id="rId16" imgW="1346040" imgH="507960" progId="Equation.DSMT4">
                  <p:embed/>
                  <p:pic>
                    <p:nvPicPr>
                      <p:cNvPr id="5019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5781" y="3526416"/>
                        <a:ext cx="2303462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2">
            <a:extLst>
              <a:ext uri="{FF2B5EF4-FFF2-40B4-BE49-F238E27FC236}">
                <a16:creationId xmlns:a16="http://schemas.microsoft.com/office/drawing/2014/main" id="{AB46BB76-1D4B-403C-8FCF-DF5F637C1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163634"/>
              </p:ext>
            </p:extLst>
          </p:nvPr>
        </p:nvGraphicFramePr>
        <p:xfrm>
          <a:off x="6496050" y="5451475"/>
          <a:ext cx="200183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405" name="Equation" r:id="rId18" imgW="1168200" imgH="469800" progId="Equation.DSMT4">
                  <p:embed/>
                </p:oleObj>
              </mc:Choice>
              <mc:Fallback>
                <p:oleObj name="Equation" r:id="rId18" imgW="1168200" imgH="469800" progId="Equation.DSMT4">
                  <p:embed/>
                  <p:pic>
                    <p:nvPicPr>
                      <p:cNvPr id="19" name="Object 22">
                        <a:extLst>
                          <a:ext uri="{FF2B5EF4-FFF2-40B4-BE49-F238E27FC236}">
                            <a16:creationId xmlns:a16="http://schemas.microsoft.com/office/drawing/2014/main" id="{25F2C3CA-91A5-4727-8C61-BD049467E2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5451475"/>
                        <a:ext cx="2001838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53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1296754" y="5991225"/>
            <a:ext cx="4533900" cy="5715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72124" y="982037"/>
            <a:ext cx="516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 see that the learning moves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towards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consider:</a:t>
            </a: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750470"/>
              </p:ext>
            </p:extLst>
          </p:nvPr>
        </p:nvGraphicFramePr>
        <p:xfrm>
          <a:off x="1562100" y="1570038"/>
          <a:ext cx="54530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1" name="Equation" r:id="rId4" imgW="3454200" imgH="279360" progId="Equation.DSMT4">
                  <p:embed/>
                </p:oleObj>
              </mc:Choice>
              <mc:Fallback>
                <p:oleObj name="Equation" r:id="rId4" imgW="3454200" imgH="279360" progId="Equation.DSMT4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570038"/>
                        <a:ext cx="5453063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392353"/>
              </p:ext>
            </p:extLst>
          </p:nvPr>
        </p:nvGraphicFramePr>
        <p:xfrm>
          <a:off x="605539" y="2174606"/>
          <a:ext cx="7097713" cy="284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2" name="Equation" r:id="rId6" imgW="4495680" imgH="1803240" progId="Equation.DSMT4">
                  <p:embed/>
                </p:oleObj>
              </mc:Choice>
              <mc:Fallback>
                <p:oleObj name="Equation" r:id="rId6" imgW="4495680" imgH="1803240" progId="Equation.DSMT4">
                  <p:embed/>
                  <p:pic>
                    <p:nvPicPr>
                      <p:cNvPr id="542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539" y="2174606"/>
                        <a:ext cx="7097713" cy="284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1322388" y="6096000"/>
          <a:ext cx="4411662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3" name="Equation" r:id="rId8" imgW="2793960" imgH="228600" progId="Equation.3">
                  <p:embed/>
                </p:oleObj>
              </mc:Choice>
              <mc:Fallback>
                <p:oleObj name="Equation" r:id="rId8" imgW="2793960" imgH="228600" progId="Equation.3">
                  <p:embed/>
                  <p:pic>
                    <p:nvPicPr>
                      <p:cNvPr id="542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6096000"/>
                        <a:ext cx="4411662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Brace 7"/>
          <p:cNvSpPr/>
          <p:nvPr/>
        </p:nvSpPr>
        <p:spPr>
          <a:xfrm rot="5400000">
            <a:off x="3944667" y="4688438"/>
            <a:ext cx="161370" cy="1362653"/>
          </a:xfrm>
          <a:prstGeom prst="rightBrace">
            <a:avLst>
              <a:gd name="adj1" fmla="val 29595"/>
              <a:gd name="adj2" fmla="val 4792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59951" y="541102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≥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C92E3-7ABB-4C72-A064-803D81D6B635}"/>
              </a:ext>
            </a:extLst>
          </p:cNvPr>
          <p:cNvSpPr txBox="1"/>
          <p:nvPr/>
        </p:nvSpPr>
        <p:spPr>
          <a:xfrm>
            <a:off x="3348741" y="496781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4BDF6-6D3F-4225-82B8-6B81228789D7}"/>
              </a:ext>
            </a:extLst>
          </p:cNvPr>
          <p:cNvSpPr txBox="1"/>
          <p:nvPr/>
        </p:nvSpPr>
        <p:spPr>
          <a:xfrm>
            <a:off x="4050490" y="498555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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531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124200" y="607828"/>
            <a:ext cx="25939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 of Learning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67819" y="1501740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 Learning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066800" y="4151128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800100" y="41511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2286000" y="3084328"/>
            <a:ext cx="14866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2286000" y="3696905"/>
            <a:ext cx="99060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47900" y="4151128"/>
            <a:ext cx="1104900" cy="342900"/>
          </a:xfrm>
          <a:prstGeom prst="straightConnector1">
            <a:avLst/>
          </a:prstGeom>
          <a:ln w="254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 flipV="1">
            <a:off x="1333500" y="4151128"/>
            <a:ext cx="914400" cy="381000"/>
          </a:xfrm>
          <a:prstGeom prst="straightConnector1">
            <a:avLst/>
          </a:prstGeom>
          <a:ln w="254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242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67100" y="2703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2385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52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71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14700" y="3160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62300" y="2970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668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7700" y="3008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76300" y="30843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0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9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2000" y="31605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100" y="33129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002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383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90700" y="25509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145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76400" y="23985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4" name="TextBox 83"/>
          <p:cNvSpPr txBox="1"/>
          <p:nvPr/>
        </p:nvSpPr>
        <p:spPr>
          <a:xfrm flipV="1">
            <a:off x="32385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 flipV="1">
            <a:off x="30861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7" name="TextBox 86"/>
          <p:cNvSpPr txBox="1"/>
          <p:nvPr/>
        </p:nvSpPr>
        <p:spPr>
          <a:xfrm flipV="1">
            <a:off x="32766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 flipV="1">
            <a:off x="33528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9" name="TextBox 88"/>
          <p:cNvSpPr txBox="1"/>
          <p:nvPr/>
        </p:nvSpPr>
        <p:spPr>
          <a:xfrm flipV="1">
            <a:off x="3390900" y="46464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1855312" y="3911753"/>
            <a:ext cx="5676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2A9AF0-05B6-44B6-A7A9-AB8C86864196}"/>
              </a:ext>
            </a:extLst>
          </p:cNvPr>
          <p:cNvCxnSpPr/>
          <p:nvPr/>
        </p:nvCxnSpPr>
        <p:spPr>
          <a:xfrm rot="5400000">
            <a:off x="5846190" y="4152900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9F94919-B3CC-4C50-B986-481E27E401E3}"/>
              </a:ext>
            </a:extLst>
          </p:cNvPr>
          <p:cNvCxnSpPr/>
          <p:nvPr/>
        </p:nvCxnSpPr>
        <p:spPr>
          <a:xfrm rot="10800000">
            <a:off x="5579490" y="4152900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9C6FDBD-2211-4994-9094-0683BF01D1D3}"/>
              </a:ext>
            </a:extLst>
          </p:cNvPr>
          <p:cNvCxnSpPr/>
          <p:nvPr/>
        </p:nvCxnSpPr>
        <p:spPr>
          <a:xfrm flipV="1">
            <a:off x="7065390" y="3429000"/>
            <a:ext cx="838200" cy="7239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C72A96F-F2D7-4E5B-8300-066DAA06ADE7}"/>
              </a:ext>
            </a:extLst>
          </p:cNvPr>
          <p:cNvCxnSpPr/>
          <p:nvPr/>
        </p:nvCxnSpPr>
        <p:spPr>
          <a:xfrm>
            <a:off x="7065390" y="4152900"/>
            <a:ext cx="876300" cy="647700"/>
          </a:xfrm>
          <a:prstGeom prst="straightConnector1">
            <a:avLst/>
          </a:prstGeom>
          <a:ln w="254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B7C4F7-40D9-417F-878A-BF9D1CB34E59}"/>
              </a:ext>
            </a:extLst>
          </p:cNvPr>
          <p:cNvCxnSpPr/>
          <p:nvPr/>
        </p:nvCxnSpPr>
        <p:spPr>
          <a:xfrm rot="16200000" flipV="1">
            <a:off x="6379590" y="3467100"/>
            <a:ext cx="9906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D1FFC49-D697-4054-844B-929260BF641C}"/>
              </a:ext>
            </a:extLst>
          </p:cNvPr>
          <p:cNvCxnSpPr/>
          <p:nvPr/>
        </p:nvCxnSpPr>
        <p:spPr>
          <a:xfrm rot="10800000">
            <a:off x="6074790" y="3581400"/>
            <a:ext cx="990600" cy="571500"/>
          </a:xfrm>
          <a:prstGeom prst="straightConnector1">
            <a:avLst/>
          </a:prstGeom>
          <a:ln w="254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59C72B-96D0-4BC1-80A1-6DA4E47E879E}"/>
              </a:ext>
            </a:extLst>
          </p:cNvPr>
          <p:cNvSpPr txBox="1"/>
          <p:nvPr/>
        </p:nvSpPr>
        <p:spPr>
          <a:xfrm>
            <a:off x="7903590" y="30480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EE209F9-2B95-4974-AA31-248CC88EE7A2}"/>
              </a:ext>
            </a:extLst>
          </p:cNvPr>
          <p:cNvSpPr txBox="1"/>
          <p:nvPr/>
        </p:nvSpPr>
        <p:spPr>
          <a:xfrm>
            <a:off x="7865490" y="3238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D4A8729-69E7-4069-A4EF-FF7DB28650B0}"/>
              </a:ext>
            </a:extLst>
          </p:cNvPr>
          <p:cNvSpPr txBox="1"/>
          <p:nvPr/>
        </p:nvSpPr>
        <p:spPr>
          <a:xfrm>
            <a:off x="8246490" y="2705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3D18D88-40C9-4331-A148-54050BB32F0C}"/>
              </a:ext>
            </a:extLst>
          </p:cNvPr>
          <p:cNvSpPr txBox="1"/>
          <p:nvPr/>
        </p:nvSpPr>
        <p:spPr>
          <a:xfrm>
            <a:off x="8284590" y="3009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1A627CC-77C6-474B-B969-19E470C06E25}"/>
              </a:ext>
            </a:extLst>
          </p:cNvPr>
          <p:cNvSpPr txBox="1"/>
          <p:nvPr/>
        </p:nvSpPr>
        <p:spPr>
          <a:xfrm>
            <a:off x="8017890" y="27432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E85E05C-DB91-4149-9378-BB25483BDB6D}"/>
              </a:ext>
            </a:extLst>
          </p:cNvPr>
          <p:cNvSpPr txBox="1"/>
          <p:nvPr/>
        </p:nvSpPr>
        <p:spPr>
          <a:xfrm>
            <a:off x="8132190" y="2895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2DFCFA8-9376-4E70-9EEA-623F9FED4D7E}"/>
              </a:ext>
            </a:extLst>
          </p:cNvPr>
          <p:cNvSpPr txBox="1"/>
          <p:nvPr/>
        </p:nvSpPr>
        <p:spPr>
          <a:xfrm>
            <a:off x="7751190" y="2895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B02EDF-D833-43F4-B265-3A80EE00DA36}"/>
              </a:ext>
            </a:extLst>
          </p:cNvPr>
          <p:cNvSpPr txBox="1"/>
          <p:nvPr/>
        </p:nvSpPr>
        <p:spPr>
          <a:xfrm>
            <a:off x="8094090" y="31623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ECF4577-48BA-48C3-AB94-1913597BE7FD}"/>
              </a:ext>
            </a:extLst>
          </p:cNvPr>
          <p:cNvSpPr txBox="1"/>
          <p:nvPr/>
        </p:nvSpPr>
        <p:spPr>
          <a:xfrm>
            <a:off x="7941690" y="2971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FDF225C-2F21-40D5-A0B7-A681D95469E5}"/>
              </a:ext>
            </a:extLst>
          </p:cNvPr>
          <p:cNvSpPr txBox="1"/>
          <p:nvPr/>
        </p:nvSpPr>
        <p:spPr>
          <a:xfrm>
            <a:off x="5731890" y="3390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63A23C0-2641-4D91-85B8-55A51C150104}"/>
              </a:ext>
            </a:extLst>
          </p:cNvPr>
          <p:cNvSpPr txBox="1"/>
          <p:nvPr/>
        </p:nvSpPr>
        <p:spPr>
          <a:xfrm>
            <a:off x="5846190" y="3390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FED260C-76AF-41C2-8DBA-AD3F28797D51}"/>
              </a:ext>
            </a:extLst>
          </p:cNvPr>
          <p:cNvSpPr txBox="1"/>
          <p:nvPr/>
        </p:nvSpPr>
        <p:spPr>
          <a:xfrm>
            <a:off x="5427090" y="3009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6B30F0E-5E9F-4D3B-955F-3920A093BECB}"/>
              </a:ext>
            </a:extLst>
          </p:cNvPr>
          <p:cNvSpPr txBox="1"/>
          <p:nvPr/>
        </p:nvSpPr>
        <p:spPr>
          <a:xfrm>
            <a:off x="5655690" y="30861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0365A2-9FE9-4C4C-BBEC-DDF9DC012361}"/>
              </a:ext>
            </a:extLst>
          </p:cNvPr>
          <p:cNvSpPr txBox="1"/>
          <p:nvPr/>
        </p:nvSpPr>
        <p:spPr>
          <a:xfrm>
            <a:off x="5769990" y="32385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7BF8AF-F4D2-40B0-B61B-D148903D7B1C}"/>
              </a:ext>
            </a:extLst>
          </p:cNvPr>
          <p:cNvSpPr txBox="1"/>
          <p:nvPr/>
        </p:nvSpPr>
        <p:spPr>
          <a:xfrm>
            <a:off x="5388990" y="32385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4093FA-C699-4CF2-9332-A41640A488C6}"/>
              </a:ext>
            </a:extLst>
          </p:cNvPr>
          <p:cNvSpPr txBox="1"/>
          <p:nvPr/>
        </p:nvSpPr>
        <p:spPr>
          <a:xfrm>
            <a:off x="5541390" y="31623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9F8A1F-A2F2-4174-9A5D-758090788918}"/>
              </a:ext>
            </a:extLst>
          </p:cNvPr>
          <p:cNvSpPr txBox="1"/>
          <p:nvPr/>
        </p:nvSpPr>
        <p:spPr>
          <a:xfrm>
            <a:off x="5579490" y="33147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6571E6E-10ED-4918-978A-44F15FE38E2C}"/>
              </a:ext>
            </a:extLst>
          </p:cNvPr>
          <p:cNvSpPr txBox="1"/>
          <p:nvPr/>
        </p:nvSpPr>
        <p:spPr>
          <a:xfrm>
            <a:off x="6379590" y="28194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BC69516-24D9-464E-9EB2-9D94E288B7B4}"/>
              </a:ext>
            </a:extLst>
          </p:cNvPr>
          <p:cNvSpPr txBox="1"/>
          <p:nvPr/>
        </p:nvSpPr>
        <p:spPr>
          <a:xfrm>
            <a:off x="6227190" y="26289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248D82-CA01-4D27-8236-8D1F330A39A5}"/>
              </a:ext>
            </a:extLst>
          </p:cNvPr>
          <p:cNvSpPr txBox="1"/>
          <p:nvPr/>
        </p:nvSpPr>
        <p:spPr>
          <a:xfrm>
            <a:off x="6417690" y="26289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AE1DD1D-9B71-46C5-9524-8C48B091E747}"/>
              </a:ext>
            </a:extLst>
          </p:cNvPr>
          <p:cNvSpPr txBox="1"/>
          <p:nvPr/>
        </p:nvSpPr>
        <p:spPr>
          <a:xfrm>
            <a:off x="6570090" y="25527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49A1B61-037D-4695-8633-F2AC858C202C}"/>
              </a:ext>
            </a:extLst>
          </p:cNvPr>
          <p:cNvSpPr txBox="1"/>
          <p:nvPr/>
        </p:nvSpPr>
        <p:spPr>
          <a:xfrm>
            <a:off x="6493890" y="28194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2A6A50-32D3-4F04-A91E-1637DE26D392}"/>
              </a:ext>
            </a:extLst>
          </p:cNvPr>
          <p:cNvSpPr txBox="1"/>
          <p:nvPr/>
        </p:nvSpPr>
        <p:spPr>
          <a:xfrm>
            <a:off x="6455790" y="24003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1A04245-828F-4F13-992B-8D8F656FD6A4}"/>
              </a:ext>
            </a:extLst>
          </p:cNvPr>
          <p:cNvSpPr txBox="1"/>
          <p:nvPr/>
        </p:nvSpPr>
        <p:spPr>
          <a:xfrm flipV="1">
            <a:off x="8017890" y="49530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22BFAF5-1E22-4DBA-9430-53FA77E0A866}"/>
              </a:ext>
            </a:extLst>
          </p:cNvPr>
          <p:cNvSpPr txBox="1"/>
          <p:nvPr/>
        </p:nvSpPr>
        <p:spPr>
          <a:xfrm flipV="1">
            <a:off x="7865490" y="47625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E443327-8351-4DAF-A205-6C761621C44C}"/>
              </a:ext>
            </a:extLst>
          </p:cNvPr>
          <p:cNvSpPr txBox="1"/>
          <p:nvPr/>
        </p:nvSpPr>
        <p:spPr>
          <a:xfrm flipV="1">
            <a:off x="8055990" y="47625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EAF0686-34F4-4912-9AEC-C7D92F5426BB}"/>
              </a:ext>
            </a:extLst>
          </p:cNvPr>
          <p:cNvSpPr txBox="1"/>
          <p:nvPr/>
        </p:nvSpPr>
        <p:spPr>
          <a:xfrm flipV="1">
            <a:off x="8132190" y="49530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B2BCD1-4EE4-4903-93AE-8E111C5E72C1}"/>
              </a:ext>
            </a:extLst>
          </p:cNvPr>
          <p:cNvSpPr txBox="1"/>
          <p:nvPr/>
        </p:nvSpPr>
        <p:spPr>
          <a:xfrm flipV="1">
            <a:off x="8170290" y="46482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E0B832E-A74E-4025-A13E-8A558B037B2A}"/>
              </a:ext>
            </a:extLst>
          </p:cNvPr>
          <p:cNvSpPr txBox="1"/>
          <p:nvPr/>
        </p:nvSpPr>
        <p:spPr>
          <a:xfrm>
            <a:off x="6130883" y="1512131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 Learning</a:t>
            </a:r>
          </a:p>
        </p:txBody>
      </p:sp>
    </p:spTree>
    <p:extLst>
      <p:ext uri="{BB962C8B-B14F-4D97-AF65-F5344CB8AC3E}">
        <p14:creationId xmlns:p14="http://schemas.microsoft.com/office/powerpoint/2010/main" val="153545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467819" y="1501740"/>
            <a:ext cx="180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Before Learning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066800" y="4151128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800100" y="41511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2286000" y="3084328"/>
            <a:ext cx="148669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2286000" y="3696905"/>
            <a:ext cx="990600" cy="45422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47900" y="4151128"/>
            <a:ext cx="1104900" cy="342900"/>
          </a:xfrm>
          <a:prstGeom prst="straightConnector1">
            <a:avLst/>
          </a:prstGeom>
          <a:ln w="254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 flipV="1">
            <a:off x="1333500" y="4151128"/>
            <a:ext cx="914400" cy="381000"/>
          </a:xfrm>
          <a:prstGeom prst="straightConnector1">
            <a:avLst/>
          </a:prstGeom>
          <a:ln w="254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242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67100" y="2703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2385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52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71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14700" y="3160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62300" y="2970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668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7700" y="3008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76300" y="30843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0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9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2000" y="31605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100" y="33129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002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383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90700" y="25509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145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76400" y="23985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4" name="TextBox 83"/>
          <p:cNvSpPr txBox="1"/>
          <p:nvPr/>
        </p:nvSpPr>
        <p:spPr>
          <a:xfrm flipV="1">
            <a:off x="32385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 flipV="1">
            <a:off x="30861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7" name="TextBox 86"/>
          <p:cNvSpPr txBox="1"/>
          <p:nvPr/>
        </p:nvSpPr>
        <p:spPr>
          <a:xfrm flipV="1">
            <a:off x="32766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 flipV="1">
            <a:off x="33528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9" name="TextBox 88"/>
          <p:cNvSpPr txBox="1"/>
          <p:nvPr/>
        </p:nvSpPr>
        <p:spPr>
          <a:xfrm flipV="1">
            <a:off x="3390900" y="46464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106" name="Straight Connector 105"/>
          <p:cNvCxnSpPr/>
          <p:nvPr/>
        </p:nvCxnSpPr>
        <p:spPr>
          <a:xfrm rot="5400000">
            <a:off x="1855312" y="3911753"/>
            <a:ext cx="5676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2A9AF0-05B6-44B6-A7A9-AB8C86864196}"/>
              </a:ext>
            </a:extLst>
          </p:cNvPr>
          <p:cNvCxnSpPr/>
          <p:nvPr/>
        </p:nvCxnSpPr>
        <p:spPr>
          <a:xfrm rot="5400000">
            <a:off x="5846190" y="4152900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9F94919-B3CC-4C50-B986-481E27E401E3}"/>
              </a:ext>
            </a:extLst>
          </p:cNvPr>
          <p:cNvCxnSpPr/>
          <p:nvPr/>
        </p:nvCxnSpPr>
        <p:spPr>
          <a:xfrm rot="10800000">
            <a:off x="5579490" y="4152900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9C6FDBD-2211-4994-9094-0683BF01D1D3}"/>
              </a:ext>
            </a:extLst>
          </p:cNvPr>
          <p:cNvCxnSpPr/>
          <p:nvPr/>
        </p:nvCxnSpPr>
        <p:spPr>
          <a:xfrm flipV="1">
            <a:off x="7065390" y="3429000"/>
            <a:ext cx="838200" cy="72390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C72A96F-F2D7-4E5B-8300-066DAA06ADE7}"/>
              </a:ext>
            </a:extLst>
          </p:cNvPr>
          <p:cNvCxnSpPr/>
          <p:nvPr/>
        </p:nvCxnSpPr>
        <p:spPr>
          <a:xfrm>
            <a:off x="7065390" y="4152900"/>
            <a:ext cx="876300" cy="647700"/>
          </a:xfrm>
          <a:prstGeom prst="straightConnector1">
            <a:avLst/>
          </a:prstGeom>
          <a:ln w="254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B7C4F7-40D9-417F-878A-BF9D1CB34E59}"/>
              </a:ext>
            </a:extLst>
          </p:cNvPr>
          <p:cNvCxnSpPr/>
          <p:nvPr/>
        </p:nvCxnSpPr>
        <p:spPr>
          <a:xfrm rot="16200000" flipV="1">
            <a:off x="6379590" y="3467100"/>
            <a:ext cx="9906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D1FFC49-D697-4054-844B-929260BF641C}"/>
              </a:ext>
            </a:extLst>
          </p:cNvPr>
          <p:cNvCxnSpPr/>
          <p:nvPr/>
        </p:nvCxnSpPr>
        <p:spPr>
          <a:xfrm rot="10800000">
            <a:off x="6074790" y="3581400"/>
            <a:ext cx="990600" cy="571500"/>
          </a:xfrm>
          <a:prstGeom prst="straightConnector1">
            <a:avLst/>
          </a:prstGeom>
          <a:ln w="254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459C72B-96D0-4BC1-80A1-6DA4E47E879E}"/>
              </a:ext>
            </a:extLst>
          </p:cNvPr>
          <p:cNvSpPr txBox="1"/>
          <p:nvPr/>
        </p:nvSpPr>
        <p:spPr>
          <a:xfrm>
            <a:off x="7903590" y="30480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EE209F9-2B95-4974-AA31-248CC88EE7A2}"/>
              </a:ext>
            </a:extLst>
          </p:cNvPr>
          <p:cNvSpPr txBox="1"/>
          <p:nvPr/>
        </p:nvSpPr>
        <p:spPr>
          <a:xfrm>
            <a:off x="7865490" y="3238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D4A8729-69E7-4069-A4EF-FF7DB28650B0}"/>
              </a:ext>
            </a:extLst>
          </p:cNvPr>
          <p:cNvSpPr txBox="1"/>
          <p:nvPr/>
        </p:nvSpPr>
        <p:spPr>
          <a:xfrm>
            <a:off x="8246490" y="2705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3D18D88-40C9-4331-A148-54050BB32F0C}"/>
              </a:ext>
            </a:extLst>
          </p:cNvPr>
          <p:cNvSpPr txBox="1"/>
          <p:nvPr/>
        </p:nvSpPr>
        <p:spPr>
          <a:xfrm>
            <a:off x="8284590" y="3009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1A627CC-77C6-474B-B969-19E470C06E25}"/>
              </a:ext>
            </a:extLst>
          </p:cNvPr>
          <p:cNvSpPr txBox="1"/>
          <p:nvPr/>
        </p:nvSpPr>
        <p:spPr>
          <a:xfrm>
            <a:off x="8017890" y="27432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E85E05C-DB91-4149-9378-BB25483BDB6D}"/>
              </a:ext>
            </a:extLst>
          </p:cNvPr>
          <p:cNvSpPr txBox="1"/>
          <p:nvPr/>
        </p:nvSpPr>
        <p:spPr>
          <a:xfrm>
            <a:off x="8132190" y="2895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2DFCFA8-9376-4E70-9EEA-623F9FED4D7E}"/>
              </a:ext>
            </a:extLst>
          </p:cNvPr>
          <p:cNvSpPr txBox="1"/>
          <p:nvPr/>
        </p:nvSpPr>
        <p:spPr>
          <a:xfrm>
            <a:off x="7751190" y="2895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B02EDF-D833-43F4-B265-3A80EE00DA36}"/>
              </a:ext>
            </a:extLst>
          </p:cNvPr>
          <p:cNvSpPr txBox="1"/>
          <p:nvPr/>
        </p:nvSpPr>
        <p:spPr>
          <a:xfrm>
            <a:off x="8094090" y="31623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ECF4577-48BA-48C3-AB94-1913597BE7FD}"/>
              </a:ext>
            </a:extLst>
          </p:cNvPr>
          <p:cNvSpPr txBox="1"/>
          <p:nvPr/>
        </p:nvSpPr>
        <p:spPr>
          <a:xfrm>
            <a:off x="7941690" y="2971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FDF225C-2F21-40D5-A0B7-A681D95469E5}"/>
              </a:ext>
            </a:extLst>
          </p:cNvPr>
          <p:cNvSpPr txBox="1"/>
          <p:nvPr/>
        </p:nvSpPr>
        <p:spPr>
          <a:xfrm>
            <a:off x="5731890" y="3390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63A23C0-2641-4D91-85B8-55A51C150104}"/>
              </a:ext>
            </a:extLst>
          </p:cNvPr>
          <p:cNvSpPr txBox="1"/>
          <p:nvPr/>
        </p:nvSpPr>
        <p:spPr>
          <a:xfrm>
            <a:off x="5846190" y="3390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FED260C-76AF-41C2-8DBA-AD3F28797D51}"/>
              </a:ext>
            </a:extLst>
          </p:cNvPr>
          <p:cNvSpPr txBox="1"/>
          <p:nvPr/>
        </p:nvSpPr>
        <p:spPr>
          <a:xfrm>
            <a:off x="5427090" y="30099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6B30F0E-5E9F-4D3B-955F-3920A093BECB}"/>
              </a:ext>
            </a:extLst>
          </p:cNvPr>
          <p:cNvSpPr txBox="1"/>
          <p:nvPr/>
        </p:nvSpPr>
        <p:spPr>
          <a:xfrm>
            <a:off x="5655690" y="30861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0365A2-9FE9-4C4C-BBEC-DDF9DC012361}"/>
              </a:ext>
            </a:extLst>
          </p:cNvPr>
          <p:cNvSpPr txBox="1"/>
          <p:nvPr/>
        </p:nvSpPr>
        <p:spPr>
          <a:xfrm>
            <a:off x="5769990" y="32385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7BF8AF-F4D2-40B0-B61B-D148903D7B1C}"/>
              </a:ext>
            </a:extLst>
          </p:cNvPr>
          <p:cNvSpPr txBox="1"/>
          <p:nvPr/>
        </p:nvSpPr>
        <p:spPr>
          <a:xfrm>
            <a:off x="5388990" y="32385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94093FA-C699-4CF2-9332-A41640A488C6}"/>
              </a:ext>
            </a:extLst>
          </p:cNvPr>
          <p:cNvSpPr txBox="1"/>
          <p:nvPr/>
        </p:nvSpPr>
        <p:spPr>
          <a:xfrm>
            <a:off x="5541390" y="31623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9F8A1F-A2F2-4174-9A5D-758090788918}"/>
              </a:ext>
            </a:extLst>
          </p:cNvPr>
          <p:cNvSpPr txBox="1"/>
          <p:nvPr/>
        </p:nvSpPr>
        <p:spPr>
          <a:xfrm>
            <a:off x="5579490" y="3314700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6571E6E-10ED-4918-978A-44F15FE38E2C}"/>
              </a:ext>
            </a:extLst>
          </p:cNvPr>
          <p:cNvSpPr txBox="1"/>
          <p:nvPr/>
        </p:nvSpPr>
        <p:spPr>
          <a:xfrm>
            <a:off x="6379590" y="28194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BC69516-24D9-464E-9EB2-9D94E288B7B4}"/>
              </a:ext>
            </a:extLst>
          </p:cNvPr>
          <p:cNvSpPr txBox="1"/>
          <p:nvPr/>
        </p:nvSpPr>
        <p:spPr>
          <a:xfrm>
            <a:off x="6227190" y="26289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7248D82-CA01-4D27-8236-8D1F330A39A5}"/>
              </a:ext>
            </a:extLst>
          </p:cNvPr>
          <p:cNvSpPr txBox="1"/>
          <p:nvPr/>
        </p:nvSpPr>
        <p:spPr>
          <a:xfrm>
            <a:off x="6417690" y="26289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AE1DD1D-9B71-46C5-9524-8C48B091E747}"/>
              </a:ext>
            </a:extLst>
          </p:cNvPr>
          <p:cNvSpPr txBox="1"/>
          <p:nvPr/>
        </p:nvSpPr>
        <p:spPr>
          <a:xfrm>
            <a:off x="6570090" y="25527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49A1B61-037D-4695-8633-F2AC858C202C}"/>
              </a:ext>
            </a:extLst>
          </p:cNvPr>
          <p:cNvSpPr txBox="1"/>
          <p:nvPr/>
        </p:nvSpPr>
        <p:spPr>
          <a:xfrm>
            <a:off x="6493890" y="28194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2A6A50-32D3-4F04-A91E-1637DE26D392}"/>
              </a:ext>
            </a:extLst>
          </p:cNvPr>
          <p:cNvSpPr txBox="1"/>
          <p:nvPr/>
        </p:nvSpPr>
        <p:spPr>
          <a:xfrm>
            <a:off x="6455790" y="2400300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1A04245-828F-4F13-992B-8D8F656FD6A4}"/>
              </a:ext>
            </a:extLst>
          </p:cNvPr>
          <p:cNvSpPr txBox="1"/>
          <p:nvPr/>
        </p:nvSpPr>
        <p:spPr>
          <a:xfrm flipV="1">
            <a:off x="8017890" y="49530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22BFAF5-1E22-4DBA-9430-53FA77E0A866}"/>
              </a:ext>
            </a:extLst>
          </p:cNvPr>
          <p:cNvSpPr txBox="1"/>
          <p:nvPr/>
        </p:nvSpPr>
        <p:spPr>
          <a:xfrm flipV="1">
            <a:off x="7865490" y="47625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E443327-8351-4DAF-A205-6C761621C44C}"/>
              </a:ext>
            </a:extLst>
          </p:cNvPr>
          <p:cNvSpPr txBox="1"/>
          <p:nvPr/>
        </p:nvSpPr>
        <p:spPr>
          <a:xfrm flipV="1">
            <a:off x="8055990" y="47625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EAF0686-34F4-4912-9AEC-C7D92F5426BB}"/>
              </a:ext>
            </a:extLst>
          </p:cNvPr>
          <p:cNvSpPr txBox="1"/>
          <p:nvPr/>
        </p:nvSpPr>
        <p:spPr>
          <a:xfrm flipV="1">
            <a:off x="8132190" y="49530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B2BCD1-4EE4-4903-93AE-8E111C5E72C1}"/>
              </a:ext>
            </a:extLst>
          </p:cNvPr>
          <p:cNvSpPr txBox="1"/>
          <p:nvPr/>
        </p:nvSpPr>
        <p:spPr>
          <a:xfrm flipV="1">
            <a:off x="8170290" y="4648200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E0B832E-A74E-4025-A13E-8A558B037B2A}"/>
              </a:ext>
            </a:extLst>
          </p:cNvPr>
          <p:cNvSpPr txBox="1"/>
          <p:nvPr/>
        </p:nvSpPr>
        <p:spPr>
          <a:xfrm>
            <a:off x="6130883" y="1512131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After Learning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EADED0-891A-49EA-A8B7-74991FE89BE3}"/>
              </a:ext>
            </a:extLst>
          </p:cNvPr>
          <p:cNvCxnSpPr>
            <a:cxnSpLocks/>
          </p:cNvCxnSpPr>
          <p:nvPr/>
        </p:nvCxnSpPr>
        <p:spPr>
          <a:xfrm flipH="1">
            <a:off x="2046766" y="4132079"/>
            <a:ext cx="254553" cy="973037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06BE86C-A319-47F0-BF98-E24413652B57}"/>
              </a:ext>
            </a:extLst>
          </p:cNvPr>
          <p:cNvCxnSpPr>
            <a:cxnSpLocks/>
          </p:cNvCxnSpPr>
          <p:nvPr/>
        </p:nvCxnSpPr>
        <p:spPr>
          <a:xfrm flipH="1">
            <a:off x="6810836" y="4151128"/>
            <a:ext cx="254553" cy="973037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5571E6-892C-4E51-9FC4-81F71848C79B}"/>
              </a:ext>
            </a:extLst>
          </p:cNvPr>
          <p:cNvCxnSpPr>
            <a:cxnSpLocks/>
          </p:cNvCxnSpPr>
          <p:nvPr/>
        </p:nvCxnSpPr>
        <p:spPr>
          <a:xfrm flipV="1">
            <a:off x="6168722" y="5068505"/>
            <a:ext cx="488508" cy="227679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B48231-9E68-4BF3-BAF7-5E2E9BF4F121}"/>
              </a:ext>
            </a:extLst>
          </p:cNvPr>
          <p:cNvSpPr txBox="1"/>
          <p:nvPr/>
        </p:nvSpPr>
        <p:spPr>
          <a:xfrm>
            <a:off x="5655690" y="5296184"/>
            <a:ext cx="88838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Dead unit</a:t>
            </a:r>
          </a:p>
        </p:txBody>
      </p:sp>
      <p:sp>
        <p:nvSpPr>
          <p:cNvPr id="90" name="Text Box 4">
            <a:extLst>
              <a:ext uri="{FF2B5EF4-FFF2-40B4-BE49-F238E27FC236}">
                <a16:creationId xmlns:a16="http://schemas.microsoft.com/office/drawing/2014/main" id="{6439842A-71CF-4476-8C07-B7CAFF1C5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07828"/>
            <a:ext cx="25939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 of Learning</a:t>
            </a:r>
          </a:p>
        </p:txBody>
      </p:sp>
    </p:spTree>
    <p:extLst>
      <p:ext uri="{BB962C8B-B14F-4D97-AF65-F5344CB8AC3E}">
        <p14:creationId xmlns:p14="http://schemas.microsoft.com/office/powerpoint/2010/main" val="205046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124200" y="607828"/>
            <a:ext cx="2879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Non-Radial Clusters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500" y="1217428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Using                     to choose the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winner works when the clusters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are “radial”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066800" y="4151128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800100" y="41511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1962150" y="3484378"/>
            <a:ext cx="9906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286000" y="3427228"/>
            <a:ext cx="838200" cy="7239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286000" y="3770128"/>
            <a:ext cx="10287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47900" y="4151128"/>
            <a:ext cx="11049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86000" y="4151128"/>
            <a:ext cx="876300" cy="6477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 flipV="1">
            <a:off x="1600200" y="3465328"/>
            <a:ext cx="990600" cy="3810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>
            <a:off x="1295400" y="3579628"/>
            <a:ext cx="990600" cy="5715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 flipV="1">
            <a:off x="1333500" y="4151128"/>
            <a:ext cx="9144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242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67100" y="2703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2385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52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71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14700" y="3160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62300" y="2970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668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7700" y="3008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76300" y="30843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0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9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2000" y="31605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100" y="33129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002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383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90700" y="25509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145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76400" y="23985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4" name="TextBox 83"/>
          <p:cNvSpPr txBox="1"/>
          <p:nvPr/>
        </p:nvSpPr>
        <p:spPr>
          <a:xfrm flipV="1">
            <a:off x="32385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 flipV="1">
            <a:off x="30861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7" name="TextBox 86"/>
          <p:cNvSpPr txBox="1"/>
          <p:nvPr/>
        </p:nvSpPr>
        <p:spPr>
          <a:xfrm flipV="1">
            <a:off x="32766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 flipV="1">
            <a:off x="33528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9" name="TextBox 88"/>
          <p:cNvSpPr txBox="1"/>
          <p:nvPr/>
        </p:nvSpPr>
        <p:spPr>
          <a:xfrm flipV="1">
            <a:off x="3390900" y="46464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rot="10800000" flipV="1">
            <a:off x="2095500" y="3579628"/>
            <a:ext cx="381000" cy="38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6200000" flipV="1">
            <a:off x="2781300" y="3770128"/>
            <a:ext cx="2286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2762250" y="4398778"/>
            <a:ext cx="1143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6200000" flipV="1">
            <a:off x="1486694" y="4075722"/>
            <a:ext cx="494506" cy="373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Object 103"/>
          <p:cNvGraphicFramePr>
            <a:graphicFrameLocks noChangeAspect="1"/>
          </p:cNvGraphicFramePr>
          <p:nvPr/>
        </p:nvGraphicFramePr>
        <p:xfrm>
          <a:off x="1343025" y="1179328"/>
          <a:ext cx="971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50" name="Equation" r:id="rId4" imgW="558720" imgH="241200" progId="Equation.3">
                  <p:embed/>
                </p:oleObj>
              </mc:Choice>
              <mc:Fallback>
                <p:oleObj name="Equation" r:id="rId4" imgW="558720" imgH="24120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179328"/>
                        <a:ext cx="97155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6" name="Straight Connector 105"/>
          <p:cNvCxnSpPr/>
          <p:nvPr/>
        </p:nvCxnSpPr>
        <p:spPr>
          <a:xfrm rot="5400000">
            <a:off x="1657350" y="4055878"/>
            <a:ext cx="5676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181600" y="1293628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But what if the clusters are not radial?</a:t>
            </a:r>
          </a:p>
        </p:txBody>
      </p: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934200" y="2970028"/>
            <a:ext cx="0" cy="2098477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5448300" y="41892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829300" y="4036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81700" y="4189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362700" y="3655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0800" y="39606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34100" y="3693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248400" y="3846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867400" y="3846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210300" y="4113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057900" y="3922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010400" y="3617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162800" y="3770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438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581900" y="3541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315200" y="3274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429500" y="3427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48500" y="3427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391400" y="3693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239000" y="3503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505700" y="2855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6581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039100" y="2474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077200" y="2779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810500" y="2512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924800" y="2665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543800" y="2665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8867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343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334000" y="3122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486400" y="3274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8674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9055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638800" y="2779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7531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3721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715000" y="31986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626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371992"/>
              </p:ext>
            </p:extLst>
          </p:nvPr>
        </p:nvGraphicFramePr>
        <p:xfrm>
          <a:off x="5384218" y="5410773"/>
          <a:ext cx="2719387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51" name="Equation" r:id="rId6" imgW="1726920" imgH="799920" progId="Equation.DSMT4">
                  <p:embed/>
                </p:oleObj>
              </mc:Choice>
              <mc:Fallback>
                <p:oleObj name="Equation" r:id="rId6" imgW="1726920" imgH="799920" progId="Equation.DSMT4">
                  <p:embed/>
                  <p:pic>
                    <p:nvPicPr>
                      <p:cNvPr id="148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218" y="5410773"/>
                        <a:ext cx="2719387" cy="12604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solidFill>
                          <a:srgbClr val="0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D81D17B0-680D-49E8-A084-7C88F4F6B579}"/>
              </a:ext>
            </a:extLst>
          </p:cNvPr>
          <p:cNvSpPr txBox="1"/>
          <p:nvPr/>
        </p:nvSpPr>
        <p:spPr>
          <a:xfrm>
            <a:off x="4963147" y="4921939"/>
            <a:ext cx="392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non-normalized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weights with</a:t>
            </a:r>
          </a:p>
        </p:txBody>
      </p:sp>
    </p:spTree>
    <p:extLst>
      <p:ext uri="{BB962C8B-B14F-4D97-AF65-F5344CB8AC3E}">
        <p14:creationId xmlns:p14="http://schemas.microsoft.com/office/powerpoint/2010/main" val="120738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124200" y="607828"/>
            <a:ext cx="28793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Non-Radial Clusters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500" y="1217428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Using                     to choose the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winner works when the clusters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are “radial”</a:t>
            </a: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066800" y="4151128"/>
            <a:ext cx="24384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800100" y="41511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1962150" y="3484378"/>
            <a:ext cx="9906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286000" y="3427228"/>
            <a:ext cx="838200" cy="7239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286000" y="3770128"/>
            <a:ext cx="10287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247900" y="4151128"/>
            <a:ext cx="1104900" cy="3429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86000" y="4151128"/>
            <a:ext cx="876300" cy="6477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 flipV="1">
            <a:off x="1600200" y="3465328"/>
            <a:ext cx="990600" cy="3810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>
            <a:off x="1295400" y="3579628"/>
            <a:ext cx="990600" cy="571500"/>
          </a:xfrm>
          <a:prstGeom prst="straightConnector1">
            <a:avLst/>
          </a:prstGeom>
          <a:ln w="25400">
            <a:solidFill>
              <a:srgbClr val="33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 flipV="1">
            <a:off x="1333500" y="4151128"/>
            <a:ext cx="9144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242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861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67100" y="2703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2385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52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71800" y="2893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14700" y="3160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62300" y="2970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66800" y="3389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7700" y="30081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76300" y="30843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0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9600" y="32367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2000" y="31605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00100" y="3312928"/>
            <a:ext cx="16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002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4478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38300" y="26271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790700" y="25509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14500" y="28176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76400" y="2398528"/>
            <a:ext cx="277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4" name="TextBox 83"/>
          <p:cNvSpPr txBox="1"/>
          <p:nvPr/>
        </p:nvSpPr>
        <p:spPr>
          <a:xfrm flipV="1">
            <a:off x="32385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 flipV="1">
            <a:off x="30861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7" name="TextBox 86"/>
          <p:cNvSpPr txBox="1"/>
          <p:nvPr/>
        </p:nvSpPr>
        <p:spPr>
          <a:xfrm flipV="1">
            <a:off x="3276600" y="47607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8" name="TextBox 87"/>
          <p:cNvSpPr txBox="1"/>
          <p:nvPr/>
        </p:nvSpPr>
        <p:spPr>
          <a:xfrm flipV="1">
            <a:off x="3352800" y="49512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89" name="TextBox 88"/>
          <p:cNvSpPr txBox="1"/>
          <p:nvPr/>
        </p:nvSpPr>
        <p:spPr>
          <a:xfrm flipV="1">
            <a:off x="3390900" y="4646428"/>
            <a:ext cx="1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rot="10800000" flipV="1">
            <a:off x="2095500" y="3579628"/>
            <a:ext cx="381000" cy="38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6200000" flipV="1">
            <a:off x="2781300" y="3770128"/>
            <a:ext cx="2286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2762250" y="4398778"/>
            <a:ext cx="1143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6200000" flipV="1">
            <a:off x="1486694" y="4075722"/>
            <a:ext cx="494506" cy="373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Object 103"/>
          <p:cNvGraphicFramePr>
            <a:graphicFrameLocks noChangeAspect="1"/>
          </p:cNvGraphicFramePr>
          <p:nvPr/>
        </p:nvGraphicFramePr>
        <p:xfrm>
          <a:off x="1343025" y="1179328"/>
          <a:ext cx="971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528" name="Equation" r:id="rId4" imgW="558720" imgH="241200" progId="Equation.3">
                  <p:embed/>
                </p:oleObj>
              </mc:Choice>
              <mc:Fallback>
                <p:oleObj name="Equation" r:id="rId4" imgW="558720" imgH="241200" progId="Equation.3">
                  <p:embed/>
                  <p:pic>
                    <p:nvPicPr>
                      <p:cNvPr id="104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1179328"/>
                        <a:ext cx="97155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6" name="Straight Connector 105"/>
          <p:cNvCxnSpPr/>
          <p:nvPr/>
        </p:nvCxnSpPr>
        <p:spPr>
          <a:xfrm rot="5400000">
            <a:off x="1657350" y="4055878"/>
            <a:ext cx="5676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181600" y="1293628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But what if the clusters are not radial?</a:t>
            </a:r>
          </a:p>
        </p:txBody>
      </p: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934200" y="2970028"/>
            <a:ext cx="0" cy="2098477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5448300" y="4189228"/>
            <a:ext cx="3009900" cy="0"/>
          </a:xfrm>
          <a:prstGeom prst="line">
            <a:avLst/>
          </a:prstGeom>
          <a:ln w="9525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829300" y="4036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81700" y="4189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362700" y="3655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400800" y="39606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34100" y="3693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248400" y="3846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867400" y="38463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210300" y="41130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057900" y="3922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010400" y="3617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162800" y="3770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43800" y="3236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581900" y="3541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315200" y="3274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429500" y="3427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048500" y="3427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391400" y="3693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239000" y="3503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505700" y="2855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6581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039100" y="24747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077200" y="2779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810500" y="2512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924800" y="2665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543800" y="2665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8867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343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334000" y="3122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486400" y="32748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867400" y="27414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905500" y="30462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638800" y="27795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7531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372100" y="29319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715000" y="31986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562600" y="300812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963147" y="4921939"/>
            <a:ext cx="392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non-normalized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weights with</a:t>
            </a: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908801"/>
              </p:ext>
            </p:extLst>
          </p:nvPr>
        </p:nvGraphicFramePr>
        <p:xfrm>
          <a:off x="5384218" y="5410773"/>
          <a:ext cx="2719387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529" name="Equation" r:id="rId6" imgW="1726920" imgH="799920" progId="Equation.DSMT4">
                  <p:embed/>
                </p:oleObj>
              </mc:Choice>
              <mc:Fallback>
                <p:oleObj name="Equation" r:id="rId6" imgW="1726920" imgH="799920" progId="Equation.DSMT4">
                  <p:embed/>
                  <p:pic>
                    <p:nvPicPr>
                      <p:cNvPr id="148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218" y="5410773"/>
                        <a:ext cx="2719387" cy="1260475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solidFill>
                          <a:srgbClr val="00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E848FC6E-135B-4ED4-86C8-D49F75D41177}"/>
              </a:ext>
            </a:extLst>
          </p:cNvPr>
          <p:cNvSpPr/>
          <p:nvPr/>
        </p:nvSpPr>
        <p:spPr>
          <a:xfrm>
            <a:off x="6923261" y="5689772"/>
            <a:ext cx="1241079" cy="646331"/>
          </a:xfrm>
          <a:prstGeom prst="ellipse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81D5D-3C30-43DD-B68C-A873FB33432D}"/>
              </a:ext>
            </a:extLst>
          </p:cNvPr>
          <p:cNvSpPr txBox="1"/>
          <p:nvPr/>
        </p:nvSpPr>
        <p:spPr>
          <a:xfrm>
            <a:off x="8232769" y="587173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74612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/>
          <p:cNvCxnSpPr/>
          <p:nvPr/>
        </p:nvCxnSpPr>
        <p:spPr>
          <a:xfrm rot="5400000">
            <a:off x="800100" y="3771900"/>
            <a:ext cx="2438400" cy="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533400" y="3771900"/>
            <a:ext cx="3009900" cy="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14400" y="3619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66800" y="3771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47800" y="3238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485900" y="35433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219200" y="3276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333500" y="34290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2500" y="34290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295400" y="36957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143000" y="35052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095500" y="32004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247900" y="3352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628900" y="2895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667000" y="31242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400300" y="2857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514600" y="3009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133600" y="3009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476500" y="3276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324100" y="3086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286000" y="2476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552700" y="25527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05100" y="2133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743200" y="24384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476500" y="21717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590800" y="2324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209800" y="2324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857500" y="2324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400300" y="24003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19100" y="2705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71500" y="28575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52500" y="23241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90600" y="26289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23900" y="23622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38200" y="2514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57200" y="25146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00100" y="27813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7700" y="259080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X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4800" y="952500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 this case, the weight vectors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converge to cluster centers </a:t>
            </a:r>
          </a:p>
        </p:txBody>
      </p:sp>
      <p:cxnSp>
        <p:nvCxnSpPr>
          <p:cNvPr id="92" name="Straight Arrow Connector 91"/>
          <p:cNvCxnSpPr>
            <a:endCxn id="128" idx="3"/>
          </p:cNvCxnSpPr>
          <p:nvPr/>
        </p:nvCxnSpPr>
        <p:spPr>
          <a:xfrm flipV="1">
            <a:off x="2019300" y="3239989"/>
            <a:ext cx="582440" cy="5319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197" idx="3"/>
          </p:cNvCxnSpPr>
          <p:nvPr/>
        </p:nvCxnSpPr>
        <p:spPr>
          <a:xfrm rot="5400000" flipH="1" flipV="1">
            <a:off x="1714500" y="2846342"/>
            <a:ext cx="1192259" cy="5826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800100" y="2705100"/>
            <a:ext cx="1219200" cy="1066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10800000">
            <a:off x="1344440" y="3657600"/>
            <a:ext cx="636760" cy="1143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838700" y="990600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algorithm performs a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Voronoi</a:t>
            </a:r>
            <a:endParaRPr lang="en-US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tessellation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around the cluster centers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5400000">
            <a:off x="5638800" y="3733800"/>
            <a:ext cx="2438400" cy="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rot="10800000">
            <a:off x="5372100" y="3733800"/>
            <a:ext cx="3009900" cy="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>
          <a:xfrm>
            <a:off x="2590800" y="2476500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2552700" y="3200400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333500" y="3619500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762000" y="2667000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>
            <a:cxnSpLocks/>
          </p:cNvCxnSpPr>
          <p:nvPr/>
        </p:nvCxnSpPr>
        <p:spPr>
          <a:xfrm flipV="1">
            <a:off x="6603987" y="2793115"/>
            <a:ext cx="1899595" cy="840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cxnSpLocks/>
          </p:cNvCxnSpPr>
          <p:nvPr/>
        </p:nvCxnSpPr>
        <p:spPr>
          <a:xfrm>
            <a:off x="6571886" y="2911290"/>
            <a:ext cx="469261" cy="118782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cxnSpLocks/>
          </p:cNvCxnSpPr>
          <p:nvPr/>
        </p:nvCxnSpPr>
        <p:spPr>
          <a:xfrm flipH="1">
            <a:off x="4942790" y="2895600"/>
            <a:ext cx="1629096" cy="62796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rot="16200000" flipH="1">
            <a:off x="1619250" y="3600450"/>
            <a:ext cx="51435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4683552" y="6062059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cluster centers can be regarded as</a:t>
            </a:r>
          </a:p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prototype vectors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for each cluster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76E1F8-ACE8-487C-9A52-F153F4DD81FE}"/>
              </a:ext>
            </a:extLst>
          </p:cNvPr>
          <p:cNvSpPr/>
          <p:nvPr/>
        </p:nvSpPr>
        <p:spPr>
          <a:xfrm>
            <a:off x="6065501" y="3573740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92C056F-4169-4057-B231-0955611D2A18}"/>
              </a:ext>
            </a:extLst>
          </p:cNvPr>
          <p:cNvSpPr/>
          <p:nvPr/>
        </p:nvSpPr>
        <p:spPr>
          <a:xfrm>
            <a:off x="5399259" y="2704707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13BB99C-D332-4639-A1E2-1D6128249025}"/>
              </a:ext>
            </a:extLst>
          </p:cNvPr>
          <p:cNvSpPr/>
          <p:nvPr/>
        </p:nvSpPr>
        <p:spPr>
          <a:xfrm>
            <a:off x="7510159" y="3116282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F158EBB-08A7-4613-9016-A873CC54319F}"/>
              </a:ext>
            </a:extLst>
          </p:cNvPr>
          <p:cNvSpPr/>
          <p:nvPr/>
        </p:nvSpPr>
        <p:spPr>
          <a:xfrm>
            <a:off x="7502983" y="2415916"/>
            <a:ext cx="76200" cy="76200"/>
          </a:xfrm>
          <a:prstGeom prst="ellipse">
            <a:avLst/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460E547-92BF-4092-8653-CDCEEA1ED840}"/>
              </a:ext>
            </a:extLst>
          </p:cNvPr>
          <p:cNvCxnSpPr>
            <a:cxnSpLocks/>
          </p:cNvCxnSpPr>
          <p:nvPr/>
        </p:nvCxnSpPr>
        <p:spPr>
          <a:xfrm>
            <a:off x="6294723" y="1924132"/>
            <a:ext cx="306061" cy="8773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50C31E3-C8A5-4763-9315-F2F175C2A5E9}"/>
              </a:ext>
            </a:extLst>
          </p:cNvPr>
          <p:cNvCxnSpPr>
            <a:cxnSpLocks/>
          </p:cNvCxnSpPr>
          <p:nvPr/>
        </p:nvCxnSpPr>
        <p:spPr>
          <a:xfrm flipH="1">
            <a:off x="6571886" y="2793115"/>
            <a:ext cx="28899" cy="10248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4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15470" y="3429000"/>
            <a:ext cx="7741024" cy="3061447"/>
          </a:xfrm>
          <a:prstGeom prst="rect">
            <a:avLst/>
          </a:prstGeom>
          <a:noFill/>
          <a:ln w="127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8576" y="712694"/>
            <a:ext cx="7741024" cy="2550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2743200" y="1447800"/>
          <a:ext cx="337185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87" name="Equation" r:id="rId4" imgW="2247840" imgH="1371600" progId="Equation.3">
                  <p:embed/>
                </p:oleObj>
              </mc:Choice>
              <mc:Fallback>
                <p:oleObj name="Equation" r:id="rId4" imgW="2247840" imgH="1371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447800"/>
                        <a:ext cx="3371850" cy="205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71500" y="762000"/>
            <a:ext cx="6678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For normalized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using          to determine the winner is equivalent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to using</a:t>
            </a:r>
          </a:p>
        </p:txBody>
      </p:sp>
      <p:graphicFrame>
        <p:nvGraphicFramePr>
          <p:cNvPr id="55302" name="Object 6"/>
          <p:cNvGraphicFramePr>
            <a:graphicFrameLocks noChangeAspect="1"/>
          </p:cNvGraphicFramePr>
          <p:nvPr/>
        </p:nvGraphicFramePr>
        <p:xfrm>
          <a:off x="1524000" y="1066800"/>
          <a:ext cx="723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88" name="Equation" r:id="rId6" imgW="482400" imgH="253800" progId="Equation.3">
                  <p:embed/>
                </p:oleObj>
              </mc:Choice>
              <mc:Fallback>
                <p:oleObj name="Equation" r:id="rId6" imgW="482400" imgH="253800" progId="Equation.3">
                  <p:embed/>
                  <p:pic>
                    <p:nvPicPr>
                      <p:cNvPr id="553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66800"/>
                        <a:ext cx="7239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 noChangeAspect="1"/>
          </p:cNvGraphicFramePr>
          <p:nvPr/>
        </p:nvGraphicFramePr>
        <p:xfrm>
          <a:off x="3162300" y="762000"/>
          <a:ext cx="4953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89" name="Equation" r:id="rId8" imgW="330120" imgH="241200" progId="Equation.3">
                  <p:embed/>
                </p:oleObj>
              </mc:Choice>
              <mc:Fallback>
                <p:oleObj name="Equation" r:id="rId8" imgW="330120" imgH="241200" progId="Equation.3">
                  <p:embed/>
                  <p:pic>
                    <p:nvPicPr>
                      <p:cNvPr id="553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762000"/>
                        <a:ext cx="495300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56664" y="3469341"/>
            <a:ext cx="736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 hardware (or even in simulation) WTA can be achieved by lateral inhibition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" y="6057900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Whoever reaches firing threshold first, inhibits all others.</a:t>
            </a:r>
          </a:p>
        </p:txBody>
      </p:sp>
      <p:sp>
        <p:nvSpPr>
          <p:cNvPr id="24" name="Oval 23"/>
          <p:cNvSpPr/>
          <p:nvPr/>
        </p:nvSpPr>
        <p:spPr>
          <a:xfrm>
            <a:off x="3270492" y="4881751"/>
            <a:ext cx="381000" cy="381000"/>
          </a:xfrm>
          <a:prstGeom prst="ellipse">
            <a:avLst/>
          </a:prstGeom>
          <a:solidFill>
            <a:srgbClr val="66FFFF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2925351" y="5462449"/>
            <a:ext cx="665396" cy="2081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3156002" y="5585436"/>
            <a:ext cx="653955" cy="8583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3378302" y="5424349"/>
            <a:ext cx="665396" cy="2843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442627" y="4863821"/>
            <a:ext cx="381000" cy="381000"/>
          </a:xfrm>
          <a:prstGeom prst="ellipse">
            <a:avLst/>
          </a:prstGeom>
          <a:solidFill>
            <a:srgbClr val="66FFFF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3727" y="4863821"/>
            <a:ext cx="381000" cy="381000"/>
          </a:xfrm>
          <a:prstGeom prst="ellipse">
            <a:avLst/>
          </a:prstGeom>
          <a:solidFill>
            <a:srgbClr val="66FFFF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649250" y="4982603"/>
            <a:ext cx="8001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>
            <a:off x="3667180" y="5117074"/>
            <a:ext cx="800100" cy="0"/>
          </a:xfrm>
          <a:prstGeom prst="line">
            <a:avLst/>
          </a:pr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3594847" y="4604871"/>
            <a:ext cx="2124635" cy="289858"/>
          </a:xfrm>
          <a:custGeom>
            <a:avLst/>
            <a:gdLst>
              <a:gd name="connsiteX0" fmla="*/ 2124635 w 2124635"/>
              <a:gd name="connsiteY0" fmla="*/ 280894 h 289858"/>
              <a:gd name="connsiteX1" fmla="*/ 1290918 w 2124635"/>
              <a:gd name="connsiteY1" fmla="*/ 56776 h 289858"/>
              <a:gd name="connsiteX2" fmla="*/ 744071 w 2124635"/>
              <a:gd name="connsiteY2" fmla="*/ 38847 h 289858"/>
              <a:gd name="connsiteX3" fmla="*/ 0 w 2124635"/>
              <a:gd name="connsiteY3" fmla="*/ 289858 h 2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4635" h="289858">
                <a:moveTo>
                  <a:pt x="2124635" y="280894"/>
                </a:moveTo>
                <a:cubicBezTo>
                  <a:pt x="1822823" y="189005"/>
                  <a:pt x="1521012" y="97117"/>
                  <a:pt x="1290918" y="56776"/>
                </a:cubicBezTo>
                <a:cubicBezTo>
                  <a:pt x="1060824" y="16435"/>
                  <a:pt x="959224" y="0"/>
                  <a:pt x="744071" y="38847"/>
                </a:cubicBezTo>
                <a:cubicBezTo>
                  <a:pt x="528918" y="77694"/>
                  <a:pt x="264459" y="183776"/>
                  <a:pt x="0" y="289858"/>
                </a:cubicBezTo>
              </a:path>
            </a:pathLst>
          </a:cu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3496235" y="4313517"/>
            <a:ext cx="2277036" cy="563283"/>
          </a:xfrm>
          <a:custGeom>
            <a:avLst/>
            <a:gdLst>
              <a:gd name="connsiteX0" fmla="*/ 0 w 2277036"/>
              <a:gd name="connsiteY0" fmla="*/ 563283 h 563283"/>
              <a:gd name="connsiteX1" fmla="*/ 690283 w 2277036"/>
              <a:gd name="connsiteY1" fmla="*/ 124012 h 563283"/>
              <a:gd name="connsiteX2" fmla="*/ 1398494 w 2277036"/>
              <a:gd name="connsiteY2" fmla="*/ 70224 h 563283"/>
              <a:gd name="connsiteX3" fmla="*/ 2277036 w 2277036"/>
              <a:gd name="connsiteY3" fmla="*/ 545354 h 56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036" h="563283">
                <a:moveTo>
                  <a:pt x="0" y="563283"/>
                </a:moveTo>
                <a:cubicBezTo>
                  <a:pt x="228600" y="384735"/>
                  <a:pt x="457201" y="206188"/>
                  <a:pt x="690283" y="124012"/>
                </a:cubicBezTo>
                <a:cubicBezTo>
                  <a:pt x="923365" y="41836"/>
                  <a:pt x="1134035" y="0"/>
                  <a:pt x="1398494" y="70224"/>
                </a:cubicBezTo>
                <a:cubicBezTo>
                  <a:pt x="1662953" y="140448"/>
                  <a:pt x="1969994" y="342901"/>
                  <a:pt x="2277036" y="545354"/>
                </a:cubicBezTo>
              </a:path>
            </a:pathLst>
          </a:cu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14662" y="4982603"/>
            <a:ext cx="8001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4832592" y="5117074"/>
            <a:ext cx="800100" cy="0"/>
          </a:xfrm>
          <a:prstGeom prst="line">
            <a:avLst/>
          </a:prstGeom>
          <a:ln w="25400">
            <a:solidFill>
              <a:srgbClr val="FF0000"/>
            </a:solidFill>
            <a:tailEnd type="oval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6200000" flipV="1">
            <a:off x="4202281" y="4412805"/>
            <a:ext cx="874529" cy="9577"/>
          </a:xfrm>
          <a:prstGeom prst="line">
            <a:avLst/>
          </a:prstGeom>
          <a:ln w="25400">
            <a:solidFill>
              <a:srgbClr val="33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4090763" y="5444520"/>
            <a:ext cx="665396" cy="2081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H="1">
            <a:off x="4321414" y="5567507"/>
            <a:ext cx="653955" cy="8583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4543714" y="5406420"/>
            <a:ext cx="665396" cy="2843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5292034" y="5444520"/>
            <a:ext cx="665396" cy="2081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H="1">
            <a:off x="5522685" y="5567507"/>
            <a:ext cx="653955" cy="8583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5744985" y="5406420"/>
            <a:ext cx="665396" cy="284396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V="1">
            <a:off x="3018940" y="4448664"/>
            <a:ext cx="874529" cy="9577"/>
          </a:xfrm>
          <a:prstGeom prst="line">
            <a:avLst/>
          </a:prstGeom>
          <a:ln w="25400">
            <a:solidFill>
              <a:srgbClr val="33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5385622" y="4430734"/>
            <a:ext cx="874529" cy="9577"/>
          </a:xfrm>
          <a:prstGeom prst="line">
            <a:avLst/>
          </a:prstGeom>
          <a:ln w="25400">
            <a:solidFill>
              <a:srgbClr val="3333C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4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488" y="844487"/>
            <a:ext cx="7741024" cy="80234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67336" y="1762665"/>
            <a:ext cx="7975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Competitive learning can create </a:t>
            </a:r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dead units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neurons that never win, and therefore never learn.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 prevent these, we can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-  Initialize weight vectors using actual input patterns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or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-  Use </a:t>
            </a:r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leaky learning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where losing neurons also learn, but at a much lower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rate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→ Their weight vectors drift closer to where the data is.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or	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- Use a </a:t>
            </a:r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conscience scheme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where no unit is allowed to win more than a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fraction of the time.  (This is hard to stabilize in some cases)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8883" y="920685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 fact,  competitive learning corresponds exactly to the K-means clustering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method (its on-line variant).</a:t>
            </a:r>
          </a:p>
        </p:txBody>
      </p:sp>
    </p:spTree>
    <p:extLst>
      <p:ext uri="{BB962C8B-B14F-4D97-AF65-F5344CB8AC3E}">
        <p14:creationId xmlns:p14="http://schemas.microsoft.com/office/powerpoint/2010/main" val="192316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8011B-2142-4929-87F6-1C10CE4319EC}"/>
              </a:ext>
            </a:extLst>
          </p:cNvPr>
          <p:cNvSpPr txBox="1"/>
          <p:nvPr/>
        </p:nvSpPr>
        <p:spPr>
          <a:xfrm>
            <a:off x="2279580" y="2474893"/>
            <a:ext cx="458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Self-Organized Feature Map</a:t>
            </a:r>
          </a:p>
        </p:txBody>
      </p:sp>
    </p:spTree>
    <p:extLst>
      <p:ext uri="{BB962C8B-B14F-4D97-AF65-F5344CB8AC3E}">
        <p14:creationId xmlns:p14="http://schemas.microsoft.com/office/powerpoint/2010/main" val="394934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901955" y="590418"/>
            <a:ext cx="3272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Unsupervised Learning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5034" y="1186996"/>
            <a:ext cx="766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Unlike the supervised case, there is no “desired response” for any stimulus.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Instead, the system tries to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infer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some  characteristic structural aspect of the data, e.g.  clustering or lower-dimensional representation.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7878" y="2562450"/>
            <a:ext cx="7589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Important Observation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Unsupervised learning is mainly useful when the data/stimulus has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redundancy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i.e., the actual information it carries is less than the “representational volume” of the signal.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86" y="4307631"/>
            <a:ext cx="5893408" cy="16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34" y="5909616"/>
            <a:ext cx="7475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Tenenbaum</a:t>
            </a:r>
            <a:r>
              <a:rPr lang="en-US" sz="1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, J.B., de Silva, V. and Langford, J.C. (2000) A global geometric framework for nonlinear </a:t>
            </a:r>
          </a:p>
          <a:p>
            <a:r>
              <a:rPr lang="en-US" sz="1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dimensionality reduction, </a:t>
            </a:r>
            <a:r>
              <a:rPr lang="en-US" sz="1400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Science </a:t>
            </a:r>
            <a:r>
              <a:rPr lang="en-US" sz="14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290</a:t>
            </a:r>
            <a:r>
              <a:rPr lang="en-US" sz="1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: 2319-2323.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0319" y="4563196"/>
            <a:ext cx="2191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2-dimensional data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embedded in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3-dimensional space.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053A5-1968-4439-915F-03CD08FA6523}"/>
              </a:ext>
            </a:extLst>
          </p:cNvPr>
          <p:cNvSpPr txBox="1"/>
          <p:nvPr/>
        </p:nvSpPr>
        <p:spPr>
          <a:xfrm>
            <a:off x="961686" y="3910282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ISOMAP</a:t>
            </a:r>
          </a:p>
        </p:txBody>
      </p:sp>
    </p:spTree>
    <p:extLst>
      <p:ext uri="{BB962C8B-B14F-4D97-AF65-F5344CB8AC3E}">
        <p14:creationId xmlns:p14="http://schemas.microsoft.com/office/powerpoint/2010/main" val="186413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1940877" y="806824"/>
            <a:ext cx="52445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Self-Organized Feature Maps (SOFM)</a:t>
            </a:r>
          </a:p>
        </p:txBody>
      </p:sp>
      <p:sp>
        <p:nvSpPr>
          <p:cNvPr id="7" name="Oval 6"/>
          <p:cNvSpPr/>
          <p:nvPr/>
        </p:nvSpPr>
        <p:spPr>
          <a:xfrm flipV="1">
            <a:off x="39915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V="1">
            <a:off x="45249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V="1">
            <a:off x="50583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V="1">
            <a:off x="55917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flipV="1">
            <a:off x="61251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6658554" y="28956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V="1">
            <a:off x="3724854" y="31623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4258254" y="3162300"/>
            <a:ext cx="419100" cy="114300"/>
          </a:xfrm>
          <a:prstGeom prst="ellipse">
            <a:avLst/>
          </a:prstGeom>
          <a:solidFill>
            <a:srgbClr val="333399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V="1">
            <a:off x="4791654" y="31623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V="1">
            <a:off x="5325054" y="31623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V="1">
            <a:off x="5858454" y="31623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V="1">
            <a:off x="6391854" y="31623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35343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40677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flipV="1">
            <a:off x="46011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flipV="1">
            <a:off x="51345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V="1">
            <a:off x="56679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6201354" y="34290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V="1">
            <a:off x="32676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V="1">
            <a:off x="38010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V="1">
            <a:off x="43344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V="1">
            <a:off x="48678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V="1">
            <a:off x="54012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V="1">
            <a:off x="5934654" y="3695700"/>
            <a:ext cx="419100" cy="1143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rot="5400000" flipH="1" flipV="1">
            <a:off x="2715204" y="2876550"/>
            <a:ext cx="1181100" cy="99060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801054" y="2781300"/>
            <a:ext cx="3581400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6353754" y="2933700"/>
            <a:ext cx="1181100" cy="87630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2810454" y="3962400"/>
            <a:ext cx="3695700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210754" y="4762500"/>
            <a:ext cx="114300" cy="114300"/>
          </a:xfrm>
          <a:prstGeom prst="ellipse">
            <a:avLst/>
          </a:prstGeom>
          <a:solidFill>
            <a:srgbClr val="333399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4" idx="7"/>
          </p:cNvCxnSpPr>
          <p:nvPr/>
        </p:nvCxnSpPr>
        <p:spPr>
          <a:xfrm rot="5400000" flipH="1" flipV="1">
            <a:off x="5479765" y="3790951"/>
            <a:ext cx="816839" cy="1159739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 flipV="1">
            <a:off x="4878533" y="4370821"/>
            <a:ext cx="816842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>
            <a:off x="4334454" y="3962400"/>
            <a:ext cx="876300" cy="81684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694093" y="4762499"/>
            <a:ext cx="114300" cy="114300"/>
          </a:xfrm>
          <a:prstGeom prst="ellipse">
            <a:avLst/>
          </a:prstGeom>
          <a:solidFill>
            <a:srgbClr val="333399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7"/>
          </p:cNvCxnSpPr>
          <p:nvPr/>
        </p:nvCxnSpPr>
        <p:spPr>
          <a:xfrm rot="5400000" flipH="1" flipV="1">
            <a:off x="5202385" y="3551669"/>
            <a:ext cx="816838" cy="163830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4361872" y="4370820"/>
            <a:ext cx="816842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0800000">
            <a:off x="3801055" y="3962401"/>
            <a:ext cx="893039" cy="816839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4198793" y="4762499"/>
            <a:ext cx="114300" cy="114300"/>
          </a:xfrm>
          <a:prstGeom prst="ellipse">
            <a:avLst/>
          </a:prstGeom>
          <a:solidFill>
            <a:srgbClr val="333399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74" idx="7"/>
          </p:cNvCxnSpPr>
          <p:nvPr/>
        </p:nvCxnSpPr>
        <p:spPr>
          <a:xfrm rot="5400000" flipH="1" flipV="1">
            <a:off x="4649935" y="3608819"/>
            <a:ext cx="816838" cy="152400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 flipH="1" flipV="1">
            <a:off x="3866572" y="4370820"/>
            <a:ext cx="816842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10800000">
            <a:off x="3039055" y="3962401"/>
            <a:ext cx="1159739" cy="816839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05854" y="4800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01154" y="4800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34554" y="48006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39554" y="31242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59558" y="2985246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Neuron Layer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924754" y="5410200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position of unit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on the grid.</a:t>
            </a:r>
          </a:p>
          <a:p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  .  .  . 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]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2684947" y="3200400"/>
            <a:ext cx="658907" cy="4482"/>
          </a:xfrm>
          <a:prstGeom prst="straightConnector1">
            <a:avLst/>
          </a:prstGeom>
          <a:ln w="25400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644171" y="127747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Kohonen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1982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5113" y="1743636"/>
            <a:ext cx="775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Self-organized feature maps use competitive learning in a network whose neurons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are arranged in a metric space, e.g., a 2-dimensional grid.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4908195" y="4818531"/>
            <a:ext cx="233083" cy="1"/>
          </a:xfrm>
          <a:prstGeom prst="line">
            <a:avLst/>
          </a:prstGeom>
          <a:ln w="28575">
            <a:solidFill>
              <a:srgbClr val="3333CC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44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78621" y="1293312"/>
            <a:ext cx="4507005" cy="513453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169651" y="694696"/>
            <a:ext cx="31838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in the SOFM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36069" y="242271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Present vector 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536069" y="307041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Determine winning unit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*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36069" y="4175312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Update all weights by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536069" y="558501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Repeat from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/>
        </p:nvGraphicFramePr>
        <p:xfrm>
          <a:off x="2981814" y="2393671"/>
          <a:ext cx="8810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4" name="Equation" r:id="rId4" imgW="469800" imgH="203040" progId="Equation.3">
                  <p:embed/>
                </p:oleObj>
              </mc:Choice>
              <mc:Fallback>
                <p:oleObj name="Equation" r:id="rId4" imgW="469800" imgH="203040" progId="Equation.3">
                  <p:embed/>
                  <p:pic>
                    <p:nvPicPr>
                      <p:cNvPr id="97" name="Object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814" y="2393671"/>
                        <a:ext cx="8810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1993269" y="3527612"/>
          <a:ext cx="235743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5" name="Equation" r:id="rId6" imgW="1257120" imgH="279360" progId="Equation.3">
                  <p:embed/>
                </p:oleObj>
              </mc:Choice>
              <mc:Fallback>
                <p:oleObj name="Equation" r:id="rId6" imgW="1257120" imgH="279360" progId="Equation.3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269" y="3527612"/>
                        <a:ext cx="2357437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016522" y="4709459"/>
          <a:ext cx="2952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6" name="Equation" r:id="rId8" imgW="1574640" imgH="253800" progId="Equation.3">
                  <p:embed/>
                </p:oleObj>
              </mc:Choice>
              <mc:Fallback>
                <p:oleObj name="Equation" r:id="rId8" imgW="1574640" imgH="25380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522" y="4709459"/>
                        <a:ext cx="29527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1116969" y="2422712"/>
            <a:ext cx="300082" cy="369332"/>
          </a:xfrm>
          <a:prstGeom prst="rect">
            <a:avLst/>
          </a:prstGeom>
          <a:noFill/>
          <a:ln w="25400">
            <a:solidFill>
              <a:srgbClr val="33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116969" y="3070412"/>
            <a:ext cx="300082" cy="369332"/>
          </a:xfrm>
          <a:prstGeom prst="rect">
            <a:avLst/>
          </a:prstGeom>
          <a:noFill/>
          <a:ln w="25400">
            <a:solidFill>
              <a:srgbClr val="33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116969" y="4175312"/>
            <a:ext cx="300082" cy="369332"/>
          </a:xfrm>
          <a:prstGeom prst="rect">
            <a:avLst/>
          </a:prstGeom>
          <a:noFill/>
          <a:ln w="25400">
            <a:solidFill>
              <a:srgbClr val="33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55069" y="5585012"/>
            <a:ext cx="300082" cy="369332"/>
          </a:xfrm>
          <a:prstGeom prst="rect">
            <a:avLst/>
          </a:prstGeom>
          <a:noFill/>
          <a:ln w="25400">
            <a:solidFill>
              <a:srgbClr val="33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869569" y="5585012"/>
            <a:ext cx="300082" cy="369332"/>
          </a:xfrm>
          <a:prstGeom prst="rect">
            <a:avLst/>
          </a:prstGeom>
          <a:noFill/>
          <a:ln w="25400">
            <a:solidFill>
              <a:srgbClr val="33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08376" y="1528483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is a time dependent </a:t>
            </a:r>
          </a:p>
          <a:p>
            <a:r>
              <a:rPr lang="en-US" u="sng" dirty="0">
                <a:latin typeface="Times New Roman" pitchFamily="18" charset="0"/>
                <a:cs typeface="Times New Roman" pitchFamily="18" charset="0"/>
              </a:rPr>
              <a:t>neighborhood function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with a peak at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*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92271" y="2615453"/>
            <a:ext cx="18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typical choice is</a:t>
            </a: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5653856" y="3018118"/>
          <a:ext cx="2892425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7" name="Equation" r:id="rId10" imgW="1676160" imgH="1041120" progId="Equation.3">
                  <p:embed/>
                </p:oleObj>
              </mc:Choice>
              <mc:Fallback>
                <p:oleObj name="Equation" r:id="rId10" imgW="1676160" imgH="1041120" progId="Equation.3">
                  <p:embed/>
                  <p:pic>
                    <p:nvPicPr>
                      <p:cNvPr id="71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856" y="3018118"/>
                        <a:ext cx="2892425" cy="179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Connector 71"/>
          <p:cNvCxnSpPr/>
          <p:nvPr/>
        </p:nvCxnSpPr>
        <p:spPr>
          <a:xfrm rot="5400000">
            <a:off x="6312041" y="5461082"/>
            <a:ext cx="762000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0800000">
            <a:off x="6684077" y="5851047"/>
            <a:ext cx="1143000" cy="0"/>
          </a:xfrm>
          <a:prstGeom prst="line">
            <a:avLst/>
          </a:prstGeom>
          <a:ln w="25400">
            <a:solidFill>
              <a:srgbClr val="33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Object 6"/>
          <p:cNvGraphicFramePr>
            <a:graphicFrameLocks noChangeAspect="1"/>
          </p:cNvGraphicFramePr>
          <p:nvPr/>
        </p:nvGraphicFramePr>
        <p:xfrm>
          <a:off x="6426341" y="5384882"/>
          <a:ext cx="26193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8"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6341" y="5384882"/>
                        <a:ext cx="261938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"/>
          <p:cNvGraphicFramePr>
            <a:graphicFrameLocks noChangeAspect="1"/>
          </p:cNvGraphicFramePr>
          <p:nvPr/>
        </p:nvGraphicFramePr>
        <p:xfrm>
          <a:off x="6719935" y="4941129"/>
          <a:ext cx="327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49" name="Equation" r:id="rId14" imgW="190440" imgH="228600" progId="Equation.3">
                  <p:embed/>
                </p:oleObj>
              </mc:Choice>
              <mc:Fallback>
                <p:oleObj name="Equation" r:id="rId14" imgW="190440" imgH="228600" progId="Equation.3">
                  <p:embed/>
                  <p:pic>
                    <p:nvPicPr>
                      <p:cNvPr id="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9935" y="4941129"/>
                        <a:ext cx="327025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8"/>
          <p:cNvGraphicFramePr>
            <a:graphicFrameLocks noChangeAspect="1"/>
          </p:cNvGraphicFramePr>
          <p:nvPr/>
        </p:nvGraphicFramePr>
        <p:xfrm>
          <a:off x="7159766" y="5887000"/>
          <a:ext cx="153988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50" name="Equation" r:id="rId16" imgW="88560" imgH="152280" progId="Equation.3">
                  <p:embed/>
                </p:oleObj>
              </mc:Choice>
              <mc:Fallback>
                <p:oleObj name="Equation" r:id="rId16" imgW="88560" imgH="152280" progId="Equation.3">
                  <p:embed/>
                  <p:pic>
                    <p:nvPicPr>
                      <p:cNvPr id="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766" y="5887000"/>
                        <a:ext cx="153988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5257800" y="624840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where       and      are fixed parameters.</a:t>
            </a:r>
          </a:p>
        </p:txBody>
      </p:sp>
      <p:graphicFrame>
        <p:nvGraphicFramePr>
          <p:cNvPr id="92" name="Object 9"/>
          <p:cNvGraphicFramePr>
            <a:graphicFrameLocks noChangeAspect="1"/>
          </p:cNvGraphicFramePr>
          <p:nvPr/>
        </p:nvGraphicFramePr>
        <p:xfrm>
          <a:off x="5952565" y="6257365"/>
          <a:ext cx="327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51" name="Equation" r:id="rId18" imgW="190440" imgH="228600" progId="Equation.3">
                  <p:embed/>
                </p:oleObj>
              </mc:Choice>
              <mc:Fallback>
                <p:oleObj name="Equation" r:id="rId18" imgW="190440" imgH="228600" progId="Equation.3">
                  <p:embed/>
                  <p:pic>
                    <p:nvPicPr>
                      <p:cNvPr id="9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2565" y="6257365"/>
                        <a:ext cx="327025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10"/>
          <p:cNvGraphicFramePr>
            <a:graphicFrameLocks noChangeAspect="1"/>
          </p:cNvGraphicFramePr>
          <p:nvPr/>
        </p:nvGraphicFramePr>
        <p:xfrm>
          <a:off x="6655940" y="6238100"/>
          <a:ext cx="33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52" name="Equation" r:id="rId20" imgW="190440" imgH="228600" progId="Equation.3">
                  <p:embed/>
                </p:oleObj>
              </mc:Choice>
              <mc:Fallback>
                <p:oleObj name="Equation" r:id="rId20" imgW="190440" imgH="228600" progId="Equation.3">
                  <p:embed/>
                  <p:pic>
                    <p:nvPicPr>
                      <p:cNvPr id="9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940" y="6238100"/>
                        <a:ext cx="3302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1"/>
          <p:cNvGraphicFramePr>
            <a:graphicFrameLocks noChangeAspect="1"/>
          </p:cNvGraphicFramePr>
          <p:nvPr/>
        </p:nvGraphicFramePr>
        <p:xfrm>
          <a:off x="5599881" y="1525868"/>
          <a:ext cx="9191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553" name="Equation" r:id="rId22" imgW="533160" imgH="228600" progId="Equation.3">
                  <p:embed/>
                </p:oleObj>
              </mc:Choice>
              <mc:Fallback>
                <p:oleObj name="Equation" r:id="rId22" imgW="533160" imgH="228600" progId="Equation.3">
                  <p:embed/>
                  <p:pic>
                    <p:nvPicPr>
                      <p:cNvPr id="9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9881" y="1525868"/>
                        <a:ext cx="919163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Freeform 95"/>
          <p:cNvSpPr/>
          <p:nvPr/>
        </p:nvSpPr>
        <p:spPr>
          <a:xfrm>
            <a:off x="6687672" y="5215217"/>
            <a:ext cx="1057835" cy="591671"/>
          </a:xfrm>
          <a:custGeom>
            <a:avLst/>
            <a:gdLst>
              <a:gd name="connsiteX0" fmla="*/ 0 w 1057835"/>
              <a:gd name="connsiteY0" fmla="*/ 0 h 591671"/>
              <a:gd name="connsiteX1" fmla="*/ 152400 w 1057835"/>
              <a:gd name="connsiteY1" fmla="*/ 295836 h 591671"/>
              <a:gd name="connsiteX2" fmla="*/ 313764 w 1057835"/>
              <a:gd name="connsiteY2" fmla="*/ 475130 h 591671"/>
              <a:gd name="connsiteX3" fmla="*/ 493059 w 1057835"/>
              <a:gd name="connsiteY3" fmla="*/ 537883 h 591671"/>
              <a:gd name="connsiteX4" fmla="*/ 842682 w 1057835"/>
              <a:gd name="connsiteY4" fmla="*/ 582706 h 591671"/>
              <a:gd name="connsiteX5" fmla="*/ 1057835 w 1057835"/>
              <a:gd name="connsiteY5" fmla="*/ 591671 h 59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835" h="591671">
                <a:moveTo>
                  <a:pt x="0" y="0"/>
                </a:moveTo>
                <a:cubicBezTo>
                  <a:pt x="50053" y="108324"/>
                  <a:pt x="100106" y="216648"/>
                  <a:pt x="152400" y="295836"/>
                </a:cubicBezTo>
                <a:cubicBezTo>
                  <a:pt x="204694" y="375024"/>
                  <a:pt x="256988" y="434789"/>
                  <a:pt x="313764" y="475130"/>
                </a:cubicBezTo>
                <a:cubicBezTo>
                  <a:pt x="370540" y="515471"/>
                  <a:pt x="404906" y="519954"/>
                  <a:pt x="493059" y="537883"/>
                </a:cubicBezTo>
                <a:cubicBezTo>
                  <a:pt x="581212" y="555812"/>
                  <a:pt x="748553" y="573741"/>
                  <a:pt x="842682" y="582706"/>
                </a:cubicBezTo>
                <a:cubicBezTo>
                  <a:pt x="936811" y="591671"/>
                  <a:pt x="997323" y="591671"/>
                  <a:pt x="1057835" y="591671"/>
                </a:cubicBezTo>
              </a:path>
            </a:pathLst>
          </a:custGeom>
          <a:ln w="25400">
            <a:solidFill>
              <a:srgbClr val="FF33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787080" y="1324536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Training Algorithm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51974" y="1880348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Given training data points,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={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}</a:t>
            </a:r>
            <a:endParaRPr lang="en-US" i="1" baseline="30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911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200400" y="580223"/>
            <a:ext cx="2514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Effect of Training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938" y="1176617"/>
            <a:ext cx="7871707" cy="1754326"/>
          </a:xfrm>
          <a:prstGeom prst="rect">
            <a:avLst/>
          </a:prstGeom>
          <a:solidFill>
            <a:srgbClr val="CCFFFF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The weight vector,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of the winning neuron moves closer to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endParaRPr lang="en-US" i="1" baseline="30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The weight vectors of neurons physically close to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move towards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 smaller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amounts that depend monotonically on their distance from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The weight vectors of neurons far from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do not move much at all.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7167" y="3200400"/>
            <a:ext cx="75200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Over the course of learning, the activity of neurons on the 2-d (or even 1-d)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surface comes to represent the topological/statistical relationships of data in the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input feature space.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→  similar inputs have similar output representations but are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represented by activity on a lower-dim manifold.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This is useful for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Clustering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Visualization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Removal of redundancy  (data compression)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Organization of information onto spatial maps (useful in the brain)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- Inference of structure in the input space.   </a:t>
            </a:r>
          </a:p>
        </p:txBody>
      </p:sp>
    </p:spTree>
    <p:extLst>
      <p:ext uri="{BB962C8B-B14F-4D97-AF65-F5344CB8AC3E}">
        <p14:creationId xmlns:p14="http://schemas.microsoft.com/office/powerpoint/2010/main" val="338947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895600" y="586929"/>
            <a:ext cx="29061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Two-Phase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4813" y="997446"/>
            <a:ext cx="8014373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Experience has shown that it is often beneficial to divide the learning of SOFM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into two phases with learning rate varied over time by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Self-Organizing Phase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This is where the weights go from their initial random organization to one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reflecting the structure of the data: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Start with 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</a:t>
            </a:r>
            <a:r>
              <a:rPr lang="en-US" i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o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0.1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, 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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L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 = 1000.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Set the neighborhood function (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, 0) to cover almost the whole network. This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       can be done by setting 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en-US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 0.5 </a:t>
            </a:r>
            <a:r>
              <a:rPr lang="en-US" i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</a:t>
            </a:r>
            <a:r>
              <a:rPr lang="en-US" i="1" baseline="-250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max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Shrink the neighborhood function slowly over 1000 or so iterations. This can be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      done by setting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</a:t>
            </a:r>
            <a:r>
              <a:rPr lang="en-US" i="1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= 1000 </a:t>
            </a:r>
            <a:r>
              <a:rPr lang="en-US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/ 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ln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</a:t>
            </a:r>
            <a:r>
              <a:rPr lang="en-US" baseline="-250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0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so that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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(1000) = 1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The Convergence Phase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This refines the learned weights.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Maintain 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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(t)  0.01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and 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(</a:t>
            </a:r>
            <a:r>
              <a:rPr lang="en-US" i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en-US" i="1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i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*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</a:t>
            </a:r>
            <a:r>
              <a:rPr lang="en-US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t</a:t>
            </a: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  1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(only the nearest neighbors)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Train for about 500 times the number of data points.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429000" y="1524000"/>
          <a:ext cx="1524000" cy="602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397" name="Equation" r:id="rId3" imgW="1218960" imgH="482400" progId="Equation.3">
                  <p:embed/>
                </p:oleObj>
              </mc:Choice>
              <mc:Fallback>
                <p:oleObj name="Equation" r:id="rId3" imgW="1218960" imgH="4824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524000"/>
                        <a:ext cx="1524000" cy="602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40542" y="6550223"/>
            <a:ext cx="6444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From: S. </a:t>
            </a:r>
            <a:r>
              <a:rPr lang="en-US" sz="1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Haykin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Neural Networks: A Comprehensive Foundation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Prentice-Hall, 1999</a:t>
            </a:r>
          </a:p>
        </p:txBody>
      </p:sp>
    </p:spTree>
    <p:extLst>
      <p:ext uri="{BB962C8B-B14F-4D97-AF65-F5344CB8AC3E}">
        <p14:creationId xmlns:p14="http://schemas.microsoft.com/office/powerpoint/2010/main" val="743712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496934" y="624848"/>
            <a:ext cx="4023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 1: Density Mapping</a:t>
            </a:r>
          </a:p>
        </p:txBody>
      </p:sp>
      <p:pic>
        <p:nvPicPr>
          <p:cNvPr id="1116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014666" y="1975127"/>
            <a:ext cx="3053096" cy="377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60615" y="1661050"/>
            <a:ext cx="3648634" cy="2095160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27179" y="1651967"/>
            <a:ext cx="3657600" cy="2104243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0614" y="3756212"/>
            <a:ext cx="3657600" cy="2131909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27179" y="3756212"/>
            <a:ext cx="3657600" cy="2131909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8634" y="1651968"/>
            <a:ext cx="348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Given set of data points in feature space</a:t>
            </a:r>
          </a:p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(note uniform distribution)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1516" y="1781697"/>
            <a:ext cx="3211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Neighborhood relationships between</a:t>
            </a:r>
          </a:p>
          <a:p>
            <a:pPr marL="342900" indent="-342900" algn="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initial weight vectors (each is</a:t>
            </a:r>
          </a:p>
          <a:p>
            <a:pPr marL="342900" indent="-342900" algn="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shown connected to its</a:t>
            </a:r>
          </a:p>
          <a:p>
            <a:pPr marL="342900" indent="-342900" algn="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4 neighbors)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777" y="5303346"/>
            <a:ext cx="3308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Neighborhood relationships of weight</a:t>
            </a:r>
          </a:p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vectors after self-organization phase.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4335" y="5303346"/>
            <a:ext cx="3678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Final weight vector neighborhood </a:t>
            </a:r>
          </a:p>
          <a:p>
            <a:pPr marL="342900" indent="-342900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relationships after the convergence phase.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8871" y="6176682"/>
            <a:ext cx="7013458" cy="369332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distribution of weight vectors comes to reflect the distribution of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8871" y="6816187"/>
            <a:ext cx="6444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From: S. </a:t>
            </a:r>
            <a:r>
              <a:rPr lang="en-US" sz="1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Haykin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Neural Networks: A Comprehensive Foundation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Prentice-Hall, 1999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2558" y="1198590"/>
            <a:ext cx="642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 2-dimensional                      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Neural layer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 2-dimensional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1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1848000" y="611739"/>
            <a:ext cx="51684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 2: Dimensionality Reduction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790547" y="1938620"/>
            <a:ext cx="3556466" cy="446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2154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1057835" y="1692729"/>
            <a:ext cx="7412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Goal: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Finding a lower-dimension map of the data that preserves neighborhood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relationships as far as possible.</a:t>
            </a:r>
            <a:endParaRPr lang="en-US" dirty="0" err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565" y="250115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2-d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4564" y="246529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Initial weights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294" y="5217460"/>
            <a:ext cx="1416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Weights after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7873" y="4849907"/>
            <a:ext cx="1345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Final weight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vector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341" y="6122894"/>
            <a:ext cx="5333511" cy="369332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Uniform 2-d data is mapped to a space-filling 1-d curve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7835" y="1045578"/>
            <a:ext cx="299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 2-dimensional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Neural layer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 1-dimensional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0542" y="6550223"/>
            <a:ext cx="6444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From: S. </a:t>
            </a:r>
            <a:r>
              <a:rPr lang="en-US" sz="1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Haykin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Neural Networks: A Comprehensive Foundation</a:t>
            </a:r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Prentice-Hall, 1999</a:t>
            </a:r>
          </a:p>
        </p:txBody>
      </p:sp>
    </p:spTree>
    <p:extLst>
      <p:ext uri="{BB962C8B-B14F-4D97-AF65-F5344CB8AC3E}">
        <p14:creationId xmlns:p14="http://schemas.microsoft.com/office/powerpoint/2010/main" val="186324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795665" y="646527"/>
            <a:ext cx="40503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 3: Feature Mapping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368789">
            <a:off x="4902427" y="1516620"/>
            <a:ext cx="2893672" cy="448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30000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388952" y="1981119"/>
            <a:ext cx="3018775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Each animal is represented by: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 13-bit attribute code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 1-of-16 symbol code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constant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689802" y="2400968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16" name="Equation" r:id="rId5" imgW="672840" imgH="253800" progId="Equation.3">
                  <p:embed/>
                </p:oleObj>
              </mc:Choice>
              <mc:Fallback>
                <p:oleObj name="Equation" r:id="rId5" imgW="672840" imgH="2538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802" y="2400968"/>
                        <a:ext cx="11430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708850" y="2947440"/>
          <a:ext cx="12287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17" name="Equation" r:id="rId7" imgW="723600" imgH="253800" progId="Equation.3">
                  <p:embed/>
                </p:oleObj>
              </mc:Choice>
              <mc:Fallback>
                <p:oleObj name="Equation" r:id="rId7" imgW="723600" imgH="2538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850" y="2947440"/>
                        <a:ext cx="12287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551717" y="3967643"/>
          <a:ext cx="34496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18" name="Equation" r:id="rId9" imgW="2463480" imgH="482400" progId="Equation.3">
                  <p:embed/>
                </p:oleObj>
              </mc:Choice>
              <mc:Fallback>
                <p:oleObj name="Equation" r:id="rId9" imgW="2463480" imgH="482400" progId="Equation.3">
                  <p:embed/>
                  <p:pic>
                    <p:nvPicPr>
                      <p:cNvPr id="1259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717" y="3967643"/>
                        <a:ext cx="3449637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97916" y="4825173"/>
            <a:ext cx="319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Total representation for animal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6197" name="Object 5"/>
          <p:cNvGraphicFramePr>
            <a:graphicFrameLocks noChangeAspect="1"/>
          </p:cNvGraphicFramePr>
          <p:nvPr/>
        </p:nvGraphicFramePr>
        <p:xfrm>
          <a:off x="424157" y="5149303"/>
          <a:ext cx="52482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19" name="Equation" r:id="rId11" imgW="3085920" imgH="609480" progId="Equation.3">
                  <p:embed/>
                </p:oleObj>
              </mc:Choice>
              <mc:Fallback>
                <p:oleObj name="Equation" r:id="rId11" imgW="3085920" imgH="609480" progId="Equation.3">
                  <p:embed/>
                  <p:pic>
                    <p:nvPicPr>
                      <p:cNvPr id="136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57" y="5149303"/>
                        <a:ext cx="5248275" cy="1038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7222" y="1479095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Given: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16 animals with13 attributes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8339" y="1029810"/>
            <a:ext cx="5554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From: S. </a:t>
            </a:r>
            <a:r>
              <a:rPr lang="en-US" sz="12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Haykin</a:t>
            </a:r>
            <a:r>
              <a:rPr lang="en-US" sz="1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Neural Networks: A Comprehensive Foundation</a:t>
            </a:r>
            <a:r>
              <a:rPr lang="en-US" sz="1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Prentice-Hall, 1999</a:t>
            </a:r>
          </a:p>
        </p:txBody>
      </p:sp>
      <p:sp>
        <p:nvSpPr>
          <p:cNvPr id="17" name="Left Brace 16"/>
          <p:cNvSpPr/>
          <p:nvPr/>
        </p:nvSpPr>
        <p:spPr>
          <a:xfrm rot="16200000">
            <a:off x="2652543" y="5307025"/>
            <a:ext cx="233082" cy="1972236"/>
          </a:xfrm>
          <a:prstGeom prst="leftBrace">
            <a:avLst>
              <a:gd name="adj1" fmla="val 51923"/>
              <a:gd name="adj2" fmla="val 48701"/>
            </a:avLst>
          </a:prstGeom>
          <a:ln w="25400">
            <a:solidFill>
              <a:srgbClr val="3333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4517200" y="5459427"/>
            <a:ext cx="242047" cy="1676398"/>
          </a:xfrm>
          <a:prstGeom prst="leftBrace">
            <a:avLst>
              <a:gd name="adj1" fmla="val 51923"/>
              <a:gd name="adj2" fmla="val 48701"/>
            </a:avLst>
          </a:prstGeom>
          <a:ln w="25400">
            <a:solidFill>
              <a:srgbClr val="3333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516825" y="6382416"/>
          <a:ext cx="3032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20" name="Equation" r:id="rId13" imgW="177480" imgH="241200" progId="Equation.3">
                  <p:embed/>
                </p:oleObj>
              </mc:Choice>
              <mc:Fallback>
                <p:oleObj name="Equation" r:id="rId13" imgW="177480" imgH="24120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825" y="6382416"/>
                        <a:ext cx="303213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2562519" y="6436204"/>
          <a:ext cx="3032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21" name="Equation" r:id="rId15" imgW="177480" imgH="241200" progId="Equation.3">
                  <p:embed/>
                </p:oleObj>
              </mc:Choice>
              <mc:Fallback>
                <p:oleObj name="Equation" r:id="rId15" imgW="177480" imgH="24120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519" y="6436204"/>
                        <a:ext cx="303213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996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5828192" y="745466"/>
            <a:ext cx="1629879" cy="365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956176" y="3287772"/>
            <a:ext cx="1522494" cy="382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5086" y="1803913"/>
            <a:ext cx="3666565" cy="1649506"/>
          </a:xfrm>
          <a:prstGeom prst="rect">
            <a:avLst/>
          </a:prstGeom>
          <a:noFill/>
          <a:ln w="127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9906" y="4365812"/>
            <a:ext cx="3666565" cy="1649506"/>
          </a:xfrm>
          <a:prstGeom prst="rect">
            <a:avLst/>
          </a:prstGeom>
          <a:noFill/>
          <a:ln w="127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153" y="13200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Neurons with maximal response to each animal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1085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Preferred response for each neuron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977" y="1001918"/>
            <a:ext cx="515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Train on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2000 iterations with a 10 x 10 network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151977" y="1468531"/>
            <a:ext cx="4570482" cy="1977371"/>
            <a:chOff x="4421094" y="1764366"/>
            <a:chExt cx="4290659" cy="1977371"/>
          </a:xfrm>
        </p:grpSpPr>
        <p:graphicFrame>
          <p:nvGraphicFramePr>
            <p:cNvPr id="125956" name="Object 4"/>
            <p:cNvGraphicFramePr>
              <a:graphicFrameLocks noChangeAspect="1"/>
            </p:cNvGraphicFramePr>
            <p:nvPr/>
          </p:nvGraphicFramePr>
          <p:xfrm>
            <a:off x="4421094" y="1764366"/>
            <a:ext cx="1724025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9483" name="Equation" r:id="rId6" imgW="1269720" imgH="228600" progId="Equation.3">
                    <p:embed/>
                  </p:oleObj>
                </mc:Choice>
                <mc:Fallback>
                  <p:oleObj name="Equation" r:id="rId6" imgW="1269720" imgH="228600" progId="Equation.3">
                    <p:embed/>
                    <p:pic>
                      <p:nvPicPr>
                        <p:cNvPr id="12595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1094" y="1764366"/>
                          <a:ext cx="1724025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455460" y="2286000"/>
              <a:ext cx="42562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where </a:t>
              </a:r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i="1" baseline="-25000" dirty="0" err="1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is the symbol code for any animal</a:t>
              </a:r>
            </a:p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e.g.</a:t>
              </a:r>
              <a:endParaRPr lang="en-US" dirty="0" err="1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25957" name="Object 5"/>
            <p:cNvGraphicFramePr>
              <a:graphicFrameLocks noChangeAspect="1"/>
            </p:cNvGraphicFramePr>
            <p:nvPr/>
          </p:nvGraphicFramePr>
          <p:xfrm>
            <a:off x="4518211" y="3126893"/>
            <a:ext cx="3944472" cy="29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9484" name="Equation" r:id="rId8" imgW="2743200" imgH="203040" progId="Equation.3">
                    <p:embed/>
                  </p:oleObj>
                </mc:Choice>
                <mc:Fallback>
                  <p:oleObj name="Equation" r:id="rId8" imgW="2743200" imgH="203040" progId="Equation.3">
                    <p:embed/>
                    <p:pic>
                      <p:nvPicPr>
                        <p:cNvPr id="12595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8211" y="3126893"/>
                          <a:ext cx="3944472" cy="2925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5"/>
            <p:cNvGraphicFramePr>
              <a:graphicFrameLocks noChangeAspect="1"/>
            </p:cNvGraphicFramePr>
            <p:nvPr/>
          </p:nvGraphicFramePr>
          <p:xfrm>
            <a:off x="4479926" y="3446908"/>
            <a:ext cx="4126192" cy="294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9485" name="Equation" r:id="rId10" imgW="2844720" imgH="203040" progId="Equation.3">
                    <p:embed/>
                  </p:oleObj>
                </mc:Choice>
                <mc:Fallback>
                  <p:oleObj name="Equation" r:id="rId10" imgW="2844720" imgH="203040" progId="Equation.3">
                    <p:embed/>
                    <p:pic>
                      <p:nvPicPr>
                        <p:cNvPr id="1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9926" y="3446908"/>
                          <a:ext cx="4126192" cy="2948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502024" y="3827929"/>
            <a:ext cx="3913315" cy="1785104"/>
          </a:xfrm>
          <a:prstGeom prst="rect">
            <a:avLst/>
          </a:prstGeom>
          <a:solidFill>
            <a:srgbClr val="CCFFFF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Animals are mapped according to their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similarities in attribute space.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Animals of each class are mapped to a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compact cluster of units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7882" y="6140825"/>
            <a:ext cx="598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Note that classes were </a:t>
            </a:r>
            <a:r>
              <a:rPr lang="en-US" i="1" u="sng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given. The system </a:t>
            </a:r>
            <a:r>
              <a:rPr lang="en-US" i="1" u="sng" dirty="0">
                <a:latin typeface="Times New Roman" pitchFamily="18" charset="0"/>
                <a:cs typeface="Times New Roman" pitchFamily="18" charset="0"/>
              </a:rPr>
              <a:t>discovered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them.</a:t>
            </a:r>
          </a:p>
        </p:txBody>
      </p:sp>
    </p:spTree>
    <p:extLst>
      <p:ext uri="{BB962C8B-B14F-4D97-AF65-F5344CB8AC3E}">
        <p14:creationId xmlns:p14="http://schemas.microsoft.com/office/powerpoint/2010/main" val="254796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5828192" y="745466"/>
            <a:ext cx="1629879" cy="365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5956176" y="3287772"/>
            <a:ext cx="1522494" cy="3824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5086" y="1803913"/>
            <a:ext cx="3666565" cy="1649506"/>
          </a:xfrm>
          <a:prstGeom prst="rect">
            <a:avLst/>
          </a:prstGeom>
          <a:noFill/>
          <a:ln w="127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9906" y="4365812"/>
            <a:ext cx="3666565" cy="1649506"/>
          </a:xfrm>
          <a:prstGeom prst="rect">
            <a:avLst/>
          </a:prstGeom>
          <a:noFill/>
          <a:ln w="127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06153" y="1320054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Neurons with maximal response to each animal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391085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Preferred response for each neuron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1977" y="1001918"/>
            <a:ext cx="515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Train on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2000 iterations with a 10 x 10 network</a:t>
            </a:r>
          </a:p>
        </p:txBody>
      </p:sp>
      <p:grpSp>
        <p:nvGrpSpPr>
          <p:cNvPr id="2" name="Group 19"/>
          <p:cNvGrpSpPr/>
          <p:nvPr/>
        </p:nvGrpSpPr>
        <p:grpSpPr>
          <a:xfrm>
            <a:off x="151977" y="1468531"/>
            <a:ext cx="4570482" cy="1977371"/>
            <a:chOff x="4421094" y="1764366"/>
            <a:chExt cx="4290659" cy="1977371"/>
          </a:xfrm>
        </p:grpSpPr>
        <p:graphicFrame>
          <p:nvGraphicFramePr>
            <p:cNvPr id="125956" name="Object 4"/>
            <p:cNvGraphicFramePr>
              <a:graphicFrameLocks noChangeAspect="1"/>
            </p:cNvGraphicFramePr>
            <p:nvPr/>
          </p:nvGraphicFramePr>
          <p:xfrm>
            <a:off x="4421094" y="1764366"/>
            <a:ext cx="1724025" cy="320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507" name="Equation" r:id="rId6" imgW="1269720" imgH="228600" progId="Equation.3">
                    <p:embed/>
                  </p:oleObj>
                </mc:Choice>
                <mc:Fallback>
                  <p:oleObj name="Equation" r:id="rId6" imgW="1269720" imgH="228600" progId="Equation.3">
                    <p:embed/>
                    <p:pic>
                      <p:nvPicPr>
                        <p:cNvPr id="12595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1094" y="1764366"/>
                          <a:ext cx="1724025" cy="3206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455460" y="2286000"/>
              <a:ext cx="42562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where </a:t>
              </a:r>
              <a:r>
                <a:rPr lang="en-US" i="1" dirty="0" err="1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i="1" baseline="-25000" dirty="0" err="1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is the symbol code for any animal</a:t>
              </a:r>
            </a:p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e.g.</a:t>
              </a:r>
              <a:endParaRPr lang="en-US" dirty="0" err="1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125957" name="Object 5"/>
            <p:cNvGraphicFramePr>
              <a:graphicFrameLocks noChangeAspect="1"/>
            </p:cNvGraphicFramePr>
            <p:nvPr/>
          </p:nvGraphicFramePr>
          <p:xfrm>
            <a:off x="4518211" y="3126893"/>
            <a:ext cx="3944472" cy="29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508" name="Equation" r:id="rId8" imgW="2743200" imgH="203040" progId="Equation.3">
                    <p:embed/>
                  </p:oleObj>
                </mc:Choice>
                <mc:Fallback>
                  <p:oleObj name="Equation" r:id="rId8" imgW="2743200" imgH="203040" progId="Equation.3">
                    <p:embed/>
                    <p:pic>
                      <p:nvPicPr>
                        <p:cNvPr id="12595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8211" y="3126893"/>
                          <a:ext cx="3944472" cy="2925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5"/>
            <p:cNvGraphicFramePr>
              <a:graphicFrameLocks noChangeAspect="1"/>
            </p:cNvGraphicFramePr>
            <p:nvPr/>
          </p:nvGraphicFramePr>
          <p:xfrm>
            <a:off x="4479926" y="3446908"/>
            <a:ext cx="4126192" cy="294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0509" name="Equation" r:id="rId10" imgW="2844720" imgH="203040" progId="Equation.3">
                    <p:embed/>
                  </p:oleObj>
                </mc:Choice>
                <mc:Fallback>
                  <p:oleObj name="Equation" r:id="rId10" imgW="2844720" imgH="203040" progId="Equation.3">
                    <p:embed/>
                    <p:pic>
                      <p:nvPicPr>
                        <p:cNvPr id="1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9926" y="3446908"/>
                          <a:ext cx="4126192" cy="2948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502024" y="3827929"/>
            <a:ext cx="3913315" cy="1785104"/>
          </a:xfrm>
          <a:prstGeom prst="rect">
            <a:avLst/>
          </a:prstGeom>
          <a:solidFill>
            <a:srgbClr val="CCFFFF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Animals are mapped according to their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similarities in attribute space.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Animals of each class are mapped to a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compact cluster of units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7882" y="6140825"/>
            <a:ext cx="598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Note that classes were </a:t>
            </a:r>
            <a:r>
              <a:rPr lang="en-US" i="1" u="sng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given. The system </a:t>
            </a:r>
            <a:r>
              <a:rPr lang="en-US" i="1" u="sng" dirty="0">
                <a:latin typeface="Times New Roman" pitchFamily="18" charset="0"/>
                <a:cs typeface="Times New Roman" pitchFamily="18" charset="0"/>
              </a:rPr>
              <a:t>discovered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them.</a:t>
            </a:r>
          </a:p>
        </p:txBody>
      </p:sp>
      <p:sp>
        <p:nvSpPr>
          <p:cNvPr id="26" name="Freeform 25"/>
          <p:cNvSpPr/>
          <p:nvPr/>
        </p:nvSpPr>
        <p:spPr>
          <a:xfrm>
            <a:off x="6714565" y="5153212"/>
            <a:ext cx="1945341" cy="821765"/>
          </a:xfrm>
          <a:custGeom>
            <a:avLst/>
            <a:gdLst>
              <a:gd name="connsiteX0" fmla="*/ 1766047 w 1945341"/>
              <a:gd name="connsiteY0" fmla="*/ 790388 h 821765"/>
              <a:gd name="connsiteX1" fmla="*/ 708211 w 1945341"/>
              <a:gd name="connsiteY1" fmla="*/ 799353 h 821765"/>
              <a:gd name="connsiteX2" fmla="*/ 421341 w 1945341"/>
              <a:gd name="connsiteY2" fmla="*/ 799353 h 821765"/>
              <a:gd name="connsiteX3" fmla="*/ 385482 w 1945341"/>
              <a:gd name="connsiteY3" fmla="*/ 664882 h 821765"/>
              <a:gd name="connsiteX4" fmla="*/ 385482 w 1945341"/>
              <a:gd name="connsiteY4" fmla="*/ 404906 h 821765"/>
              <a:gd name="connsiteX5" fmla="*/ 322729 w 1945341"/>
              <a:gd name="connsiteY5" fmla="*/ 315259 h 821765"/>
              <a:gd name="connsiteX6" fmla="*/ 44823 w 1945341"/>
              <a:gd name="connsiteY6" fmla="*/ 306294 h 821765"/>
              <a:gd name="connsiteX7" fmla="*/ 53788 w 1945341"/>
              <a:gd name="connsiteY7" fmla="*/ 198717 h 821765"/>
              <a:gd name="connsiteX8" fmla="*/ 313764 w 1945341"/>
              <a:gd name="connsiteY8" fmla="*/ 180788 h 821765"/>
              <a:gd name="connsiteX9" fmla="*/ 376517 w 1945341"/>
              <a:gd name="connsiteY9" fmla="*/ 37353 h 821765"/>
              <a:gd name="connsiteX10" fmla="*/ 654423 w 1945341"/>
              <a:gd name="connsiteY10" fmla="*/ 55282 h 821765"/>
              <a:gd name="connsiteX11" fmla="*/ 699247 w 1945341"/>
              <a:gd name="connsiteY11" fmla="*/ 162859 h 821765"/>
              <a:gd name="connsiteX12" fmla="*/ 1004047 w 1945341"/>
              <a:gd name="connsiteY12" fmla="*/ 171823 h 821765"/>
              <a:gd name="connsiteX13" fmla="*/ 1120588 w 1945341"/>
              <a:gd name="connsiteY13" fmla="*/ 91141 h 821765"/>
              <a:gd name="connsiteX14" fmla="*/ 1183341 w 1945341"/>
              <a:gd name="connsiteY14" fmla="*/ 37353 h 821765"/>
              <a:gd name="connsiteX15" fmla="*/ 1640541 w 1945341"/>
              <a:gd name="connsiteY15" fmla="*/ 37353 h 821765"/>
              <a:gd name="connsiteX16" fmla="*/ 1766047 w 1945341"/>
              <a:gd name="connsiteY16" fmla="*/ 82176 h 821765"/>
              <a:gd name="connsiteX17" fmla="*/ 1783976 w 1945341"/>
              <a:gd name="connsiteY17" fmla="*/ 530412 h 821765"/>
              <a:gd name="connsiteX18" fmla="*/ 1783976 w 1945341"/>
              <a:gd name="connsiteY18" fmla="*/ 736600 h 821765"/>
              <a:gd name="connsiteX19" fmla="*/ 1766047 w 1945341"/>
              <a:gd name="connsiteY19" fmla="*/ 790388 h 82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45341" h="821765">
                <a:moveTo>
                  <a:pt x="1766047" y="790388"/>
                </a:moveTo>
                <a:cubicBezTo>
                  <a:pt x="1586753" y="800847"/>
                  <a:pt x="708211" y="799353"/>
                  <a:pt x="708211" y="799353"/>
                </a:cubicBezTo>
                <a:cubicBezTo>
                  <a:pt x="484093" y="800847"/>
                  <a:pt x="475129" y="821765"/>
                  <a:pt x="421341" y="799353"/>
                </a:cubicBezTo>
                <a:cubicBezTo>
                  <a:pt x="367553" y="776941"/>
                  <a:pt x="391459" y="730623"/>
                  <a:pt x="385482" y="664882"/>
                </a:cubicBezTo>
                <a:cubicBezTo>
                  <a:pt x="379506" y="599141"/>
                  <a:pt x="395941" y="463176"/>
                  <a:pt x="385482" y="404906"/>
                </a:cubicBezTo>
                <a:cubicBezTo>
                  <a:pt x="375023" y="346636"/>
                  <a:pt x="379505" y="331694"/>
                  <a:pt x="322729" y="315259"/>
                </a:cubicBezTo>
                <a:cubicBezTo>
                  <a:pt x="265953" y="298824"/>
                  <a:pt x="89646" y="325718"/>
                  <a:pt x="44823" y="306294"/>
                </a:cubicBezTo>
                <a:cubicBezTo>
                  <a:pt x="0" y="286870"/>
                  <a:pt x="8965" y="219635"/>
                  <a:pt x="53788" y="198717"/>
                </a:cubicBezTo>
                <a:cubicBezTo>
                  <a:pt x="98611" y="177799"/>
                  <a:pt x="259976" y="207682"/>
                  <a:pt x="313764" y="180788"/>
                </a:cubicBezTo>
                <a:cubicBezTo>
                  <a:pt x="367552" y="153894"/>
                  <a:pt x="319741" y="58271"/>
                  <a:pt x="376517" y="37353"/>
                </a:cubicBezTo>
                <a:cubicBezTo>
                  <a:pt x="433293" y="16435"/>
                  <a:pt x="600635" y="34364"/>
                  <a:pt x="654423" y="55282"/>
                </a:cubicBezTo>
                <a:cubicBezTo>
                  <a:pt x="708211" y="76200"/>
                  <a:pt x="640976" y="143436"/>
                  <a:pt x="699247" y="162859"/>
                </a:cubicBezTo>
                <a:cubicBezTo>
                  <a:pt x="757518" y="182282"/>
                  <a:pt x="933824" y="183776"/>
                  <a:pt x="1004047" y="171823"/>
                </a:cubicBezTo>
                <a:cubicBezTo>
                  <a:pt x="1074270" y="159870"/>
                  <a:pt x="1090706" y="113553"/>
                  <a:pt x="1120588" y="91141"/>
                </a:cubicBezTo>
                <a:cubicBezTo>
                  <a:pt x="1150470" y="68729"/>
                  <a:pt x="1096682" y="46318"/>
                  <a:pt x="1183341" y="37353"/>
                </a:cubicBezTo>
                <a:cubicBezTo>
                  <a:pt x="1270000" y="28388"/>
                  <a:pt x="1543423" y="29883"/>
                  <a:pt x="1640541" y="37353"/>
                </a:cubicBezTo>
                <a:cubicBezTo>
                  <a:pt x="1737659" y="44824"/>
                  <a:pt x="1742141" y="0"/>
                  <a:pt x="1766047" y="82176"/>
                </a:cubicBezTo>
                <a:cubicBezTo>
                  <a:pt x="1789953" y="164352"/>
                  <a:pt x="1780988" y="421341"/>
                  <a:pt x="1783976" y="530412"/>
                </a:cubicBezTo>
                <a:cubicBezTo>
                  <a:pt x="1786964" y="639483"/>
                  <a:pt x="1789952" y="694765"/>
                  <a:pt x="1783976" y="736600"/>
                </a:cubicBezTo>
                <a:cubicBezTo>
                  <a:pt x="1778000" y="778435"/>
                  <a:pt x="1945341" y="779929"/>
                  <a:pt x="1766047" y="79038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9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280753" y="583467"/>
            <a:ext cx="41881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Why is a Feature Map Useful?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835" y="1045132"/>
            <a:ext cx="6109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Feature maps organize information in ways that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Meaningful.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Reflect the structure of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Generalize over the information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 as pointers for high-dimensional representational spaces.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079" y="2436313"/>
            <a:ext cx="703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Thus, they can be used to improve decision-making, inference and control.</a:t>
            </a:r>
          </a:p>
        </p:txBody>
      </p:sp>
      <p:pic>
        <p:nvPicPr>
          <p:cNvPr id="141314" name="Picture 2" descr="Image result for eye 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82" y="2981216"/>
            <a:ext cx="1661864" cy="9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316" name="Picture 4" descr="Image result for mouth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31" y="5622113"/>
            <a:ext cx="1573366" cy="85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4632" y="2847507"/>
            <a:ext cx="1145197" cy="1209885"/>
          </a:xfrm>
          <a:prstGeom prst="rect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17916" y="2847507"/>
            <a:ext cx="2329182" cy="1615328"/>
          </a:xfrm>
          <a:prstGeom prst="rect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86578" y="4428098"/>
            <a:ext cx="8771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Feature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Map</a:t>
            </a:r>
          </a:p>
        </p:txBody>
      </p:sp>
      <p:cxnSp>
        <p:nvCxnSpPr>
          <p:cNvPr id="9" name="Straight Arrow Connector 8"/>
          <p:cNvCxnSpPr>
            <a:stCxn id="141314" idx="3"/>
            <a:endCxn id="6" idx="1"/>
          </p:cNvCxnSpPr>
          <p:nvPr/>
        </p:nvCxnSpPr>
        <p:spPr>
          <a:xfrm>
            <a:off x="3120546" y="3452450"/>
            <a:ext cx="1224086" cy="0"/>
          </a:xfrm>
          <a:prstGeom prst="straightConnector1">
            <a:avLst/>
          </a:prstGeom>
          <a:ln w="25400">
            <a:solidFill>
              <a:srgbClr val="333399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>
          <a:xfrm flipV="1">
            <a:off x="5489829" y="3452448"/>
            <a:ext cx="828087" cy="2"/>
          </a:xfrm>
          <a:prstGeom prst="straightConnector1">
            <a:avLst/>
          </a:prstGeom>
          <a:ln w="25400">
            <a:solidFill>
              <a:srgbClr val="333399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21434" y="4462835"/>
            <a:ext cx="1" cy="1687183"/>
          </a:xfrm>
          <a:prstGeom prst="line">
            <a:avLst/>
          </a:prstGeom>
          <a:ln w="25400">
            <a:solidFill>
              <a:srgbClr val="33339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79512" y="6150018"/>
            <a:ext cx="741922" cy="0"/>
          </a:xfrm>
          <a:prstGeom prst="straightConnector1">
            <a:avLst/>
          </a:prstGeom>
          <a:ln w="25400">
            <a:solidFill>
              <a:srgbClr val="333399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96150" y="5557109"/>
            <a:ext cx="983361" cy="1079226"/>
          </a:xfrm>
          <a:prstGeom prst="rect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7119" y="5179297"/>
            <a:ext cx="11728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Word Map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52771" y="5556459"/>
            <a:ext cx="1059627" cy="1079876"/>
          </a:xfrm>
          <a:prstGeom prst="rect">
            <a:avLst/>
          </a:prstGeom>
          <a:noFill/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98208" y="4902298"/>
            <a:ext cx="8515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Speech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Map</a:t>
            </a:r>
          </a:p>
        </p:txBody>
      </p:sp>
      <p:sp>
        <p:nvSpPr>
          <p:cNvPr id="25" name="Oval 24"/>
          <p:cNvSpPr/>
          <p:nvPr/>
        </p:nvSpPr>
        <p:spPr>
          <a:xfrm>
            <a:off x="6710034" y="3544749"/>
            <a:ext cx="500332" cy="500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91409" y="5770831"/>
            <a:ext cx="174060" cy="17252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13828" y="3655171"/>
            <a:ext cx="296261" cy="3123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873170" y="3725103"/>
            <a:ext cx="174060" cy="17252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04610" y="2981216"/>
            <a:ext cx="174060" cy="17252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917230" y="3482642"/>
            <a:ext cx="174060" cy="1725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25318" y="3744478"/>
            <a:ext cx="174060" cy="172529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917230" y="3228090"/>
            <a:ext cx="174060" cy="17252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74852" y="6307270"/>
            <a:ext cx="174060" cy="172529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cxnSpLocks/>
            <a:stCxn id="21" idx="1"/>
            <a:endCxn id="23" idx="3"/>
          </p:cNvCxnSpPr>
          <p:nvPr/>
        </p:nvCxnSpPr>
        <p:spPr>
          <a:xfrm flipH="1" flipV="1">
            <a:off x="4712398" y="6096397"/>
            <a:ext cx="583752" cy="325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037409" y="6119038"/>
            <a:ext cx="615362" cy="650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utoShape 6" descr="data:image/jpeg;base64,/9j/4AAQSkZJRgABAQAAAQABAAD/2wCEAAkGBxQTEhUUExQWFhUXGBgYGBgXGBoYFxscGh0YFxoaHB0bHCggGRolHRgYIjEiJSorLi4uGh8zODMsNygtLisBCgoKDg0OGxAQGywkICQsNCwsLCwsLCwsLCwsLDQsLCwsLCwsLCwsLCwsLCwsLCwsLCwsLCwsLCwsLCwsLCwsLP/AABEIAMIBAwMBIgACEQEDEQH/xAAcAAAABwEBAAAAAAAAAAAAAAAAAQIDBAUGBwj/xABBEAABAgQEBAMGBAUCBAcAAAABAhEAAyExBBJBUQUiYXEGgZETMqGxwfAHQtHhFCNSYvEVM3KCkrIkQ1OEosLD/8QAGQEAAwEBAQAAAAAAAAAAAAAAAAEDAgQF/8QALhEAAgICAQMDAwMEAwEAAAAAAAECEQMhMRJBUQQT8CIycWGBoUJikdGxwfEz/9oADAMBAAIRAxEAPwBBwrvuGZ/pDSgUgBn3qw/R/KBLUqpINDpoDZq3gvbu+hPnQfrHlvSOOxc5Z0qBobg/W8LkTHdy92cfBoUmd25dSPTtCDNL27tYaerRlzQCSlQJUDXUD4AQ4qcSWbmILjp+zwSht2H6/GECUUl7hiFb+UF+QFSE5gSClg7jUEV/aFZddbOQT6+kN4fLlpQH9H26RIKRs52AYhqeZMNcWAwEDNzVdrP6FockyxlcZm2NSPq0PJlZuZ8oYv5dNIMy6gJNScu7A2PausDl3AKWo0JFNTQt8IaxGCzBjVSjSrW+EOEKdh0bZ9mHWFyia5yHGvW0CdrYEZCUgZa0NGBHr84cSim6rlgxG14VNs6Uh7NrX4/4hVW3e7X1DeQhWA5KSkUIGgOm0NmcxfdnZ+9aQhNwSR5ja1IcK8xY2GmlNPKByb4ABQwSQCCX6bfCHpkupdqbWOwhzB4OZNWJaRmWRVtdyT+UCl9I6BwXwvLlAKmNMXdyHSnsD8z8Irjg58I3GDkYHDcImrBMuWtbHYt62PlEj/RMQEf7MxtRlLu7WZzHVQIOLr0y8lPaRyJPCJ7OqTMDa5CwNaimkQ0IAJdJJNCC4rr2jtMV+P4LJnPnQHP5hyq9RCl6bwweJdjlKf6auPMeXX6QzOmPyhja4a3XUd413G/CS5XPIKpgq4PvAeXvDtGUxDpFqOXpsWtpvHNOMovZKUWuQTZZFRSlRYDRx0pByZRIrlrRqlrVLaQtAcAkLNybj0hMxylgHBYkmnZ/SM8c7MDWRJIDl33u/wAoXMdAo7HerHodYcSUtT3joK1DfC8JzKUbBvN+jaGMdqQCFJFCou3Qj5w+ZSTUMC1WFO7QmdhiCguOZw1227WPnBJQQASakafdLQrp0wH5KcySWTygdGD/ABvBTJjmuWlN/PrBLdNCHJDVdm+sNZBWitgQHjTdqgGytWxgQ8iWW19P3gol0LyIrZWFyklyAR5630b9IIYVKQb1NBYC9aVNzD5mORcN8evqfjDyJYyhw92J0ct8x5RZxtUjZERLYOC7aUfb94eTMerfOoerdbQFgigYNSr3F/mIkKIewNi/5X3bZ3gWMQwmaSbAPv1tTaDVUsnU92LtC0JBY5rbuwc1rc/e0EJ+UnMLtYdjQsNGMHQq5AbmoBNgT16NUVtSCTOGbK9HDgG3UmJhJ2yuDWm7+RJGsQ1YfMXIdQoW1BDfAfSBrwAUqfmatB8el7mHZkz3lFTux6VuRS3SBLwSXAAUKipIJfcvR+kOIGZk+8wL9nr8IavhgJAzIuQAPj9mHJgBowagVoS9H+9oaxUouwsG0hASa7i1NPUbxm2300BJKf5jo0fKOr2H3pCUPUsbdwGd/mfWEZyqti3p0PppvAwWYkJQCSbAA1PYGsN7YDqZRYsSAd96MfjDGMCQHqG2u/m4idj5Bw6VGeUoLBpYOZZdz7ofLpUtGFxnEVTVlRLOaAVT6dN46cfp+rbVFYY7ezqH4f8AGEGcZYSxUOml36UjpMcv/CXCpQtZ/MUAbEs707Mf0jqEdcEktHTJUCBBEwTxsyKgQQg4ABFRxjgEqfUjKsWUP/sPzD4xbwITimqYVZyfjHB5khTTAwJZKk1BsQ1X6VrEFJJLuCLVYOLPTrSOw4rDJmJKVgEH7cbHrHPvEHhxcl1JGeUHOZnUn/iAv3Zu0cGX07i7XBzzx1tGd9lzXYECpFXLUPTrDhaqVO4sPy2Z6dvOsUfGfGEnDuls6jcBgzOwJrSr/Awjg/i2ViDlCfZqUd/gNqmJe0+nqSF7UqL7YmjVvev7Q4oEJBrQq6j5wrKSCFADKQoNq4N9hr5wJaipAAYXNTWtgd3FYnFNkxKkg3JGhDafRmhKmTQDNrW3n18oe9moMdnNQ4fW9Nj5wUtKXc15kg+d3L0hNNuu4EcqToogecCCmILlmZzof0g4m4/2iK/FLzKoGSxZ/lDspSmqSO7EBrWtYQJ0vlzAWDEgsQKNbqVHzghIU9CxFQevla/wMWTado0FLLlwxLd66+feJSJKgkEglCgQbBjX1sISUEGgYas29dWHa/SHZGIJcdz1c/P/ABDWntgR8LIUCol2L/qbQYllLbt0uSWNXDszaGHSFVNGfa9AIUtYPVyWB2/TTyhJ6ERjLUAQxOrJFmqXL9QelYelpJFwHNLOxBJHRzvDmYGjMGYnY/40+ohvJMIDuQAGCeXd6N2r5w+toYCgt2I0Ll3Fdqsx6QmXisqrXzHp5eYgTZzJqmnR2La7tf0ibw3h0zEKCUIKg4L1yijuokMIwm+qlyFXwRJcx6i1T5AWPrFngOGLmKSJSSs5amoAeoDmm8a3hfg6Wis0lZ/pHKga2FT90jSS0JQAlIAAsAGHwjsx+mlzIrHF5MngfBIp7dZP9qKf/Kh9G/WB4u49KwKf4fCJCJhDrUA+UHcmpUeto1vHuKDDyJk0/lSSHo50HrHnbifEVTFqWs5lKJJ7nqT97x1wxRjtIqopcA4rjStTO/c1frqTCuEYQOFMGG9j6/doqpc1ywFdTFxwucEiiqgDud2ptSu56xSXBuPJ03wFimnENQhgXcl3NWNKB2IftHSXjk3gWd/4mWkjmVUqOpIJYUocoFLNrpHVZkxonHSN5ORXeCWsAOaAVcwz7YBJUSwD1dmbXtHn78UPxKXiFLw+HJTKBIJFCrTTz9YL8Ga8nX8X+IvDZUz2asXLzVql1JDaEpBAJ+kXfCeMyMSkrw85E1IoShTsWdi1ixjxiTG+/BXjs3D8SlSkkmXPJRMTd+VRSrox12eB2haPT8KhiattYYOJcsl31u3mYTyJDUWydFN4x4oMNgsROJAKZasvVZBCAOpURFpLVvGA/HFKjwxWUVQtC/IODb/i1huWgS2ebMXNKiXhXDpxStJFGIMRyp4XhveEOtGbPQUmelUuUuWCMyA4q2l3+/WFIUgrSSCzgLBewb6Wiu4CCMNJH5hLdtqlvXXsInhKakk0qd7tT1vHmTaUnRyz+5jJmO7Fg9jY6FnoLWgIllSaENU7+dLQr2aGsQ7uA93fdvJrwoI90sWI6B+/YfOJqSbMBAKFHT6KMCJeeWmikLJYVdr1/p6wIpryOinVLZmDCpBFzRrDqx/xATNJAAag3YuH8mfzhTlRY0dzsC7N84E5OYOBmWHpdxUKI6py2o7mEk1pAOTFpIDUJYU7c270/wC7pCCQEki9K9Q5FRrU0pRoZXMBV6NSpok0ff1hKWqSSFNb5H50FfnDYWKTWrihDuWINLsNjAKcpH9pDAvcPT9Ybd9y7OGqDUAJ1sEnzhMuYEskuSScrB9Grtb4aRNgSUSSlnAa7l+2xd6j/ES5eGUtQSgEu3u/StPPrErAcGXOASkhk3OgLcw9dtRG84Vw+XIQAgAbnU/tF8eKTe+CsMbf4KPg3hEDKqeXIHuDfqdY1UiUlCQlACUiwFBBwAr7EdsMcYKkXUUuBbwjNDcyYIaXOp8o3Y6MT+MGOy4ZMu2ZVakW7frHE50wGlAB8Pv7tHUPxkm8kqpZyw06nb0+kcgm4j7+xGovQmPGfoAO1j5sIs8DiSGF6g3Z2sN2evl3imw4zKa/aJycTlB2cW+LUbzL9jAxo6Z4FnpVipecgqIVmfLlCeW4zXUSBV2YUMdVxGLD7jpHnnw/xX2SMzsnMkMNASHven+Dr1/DcR9okKcKSWI7dWptaneJS0U5Y3+KfEJkvhy/ZuHYKI0HzjzDPNY9fSpEvESQialKkrPultKx568deB/4bGTES1PLzZkgioBqzwlJLkOly0jBMY6J+EfApgxkrFLSQiWXSDTMSCn0AL+kO+FfDSXCim1Ae/1jpODkZWSG++1oUslrQ1jp7NypTnUnYN+sPIDdO3lWK/AzGSBrSvrbe8P+3r8omkNksLIoXPWGONcPTPkqQoZgQf0+T0h0Lft0vDaJpSem0UujBwOf+HvsMQtVDLqUJLuDteofeJHDvAsl0zjmU5PI3K4rXXUFo7XxHhyJtxQ/dIrZHBSJcyWlsxGZCjbMKeVHB7xHL7n9LNzSeNpcmRnkZQU2JZ3s1ujawlOIa/0YizE+UDMnKQxLqdjUN06OHH1rB4eWAS9Qxs2oAYluVsxPcRwNXL9jy9gwkp81aOGDX0AbRjfoIIYhxlKbOxqAbUf09YX7MkHMGSfeSGdiCCze9qweHBlSA7EsWBam9r2OuvSD2k3yA2yvvNAiGmUPyhRDmpUoEl6ltKvAjL6/IrIstLAczgXNDR2FAHNTpfyeFihJa1qsQfKFezCVAVJJBAOuoYjuPjDJl5g5JAcGpfqQBoe4o8Wk9uuTQqTUO9WfrUEW1f6+pIlklIqwJ94Uuxr5i/zMABzcGoAuAGu51H6wqcGQ7OSSGzB3NHfsR69IxaSEOiXlCs6aEZWsoVScwO5G+5EWPAeEqmGgZKWqpiRoWLVJ1o1IjcJwa5hCRUqLkq0Td1AUdmp+tNhh0JlIEtBYAVOvc0johBPk6MOLrd9i5wKUoSEJFqD9f3hzPW/ximw2KOopoXP6NEsYoUZj51r97GOxHW0WaZsIMxtfJ6RFEzt2sPPeEYieAHd+7lr7PWNWZofVOADkj784jLnEkkuw7fvEOfPqPgxe1rQoq/NU9Xr2Dd4VjowX4uJKpGZnbuPTen3pHGFKjtP4iqKpKgTRjTcirDXT/EcSUan71ikXoxLksOGq949GDXrDoU5Sl6PZh8zEHBTaK/WsJlzzmck3vGjJp+L4sIkBKaWZulHNT183tQxr/wAMuNiZhzLU+aXS4FGozNSw8o5nxDFkhvytQfU9NNIk+B+LmRiUg+6vlNSADvS+3n64ktGr2ei/Cc4qm5TZAUrWjsPOM34w4d7TFHc3+enn6Rf+AzmM6Y2iQD3ckfAQJnDyta5jasDudS+z0eINWki8XTbKfhuACBQUHxP28WWGksp9fX6xJEkIDeX6xBnYnLWo++v1gAtpKq3H+dDD4P321iuws4KCVAu9iP8AMSfbMQ1qdAx/zDEWiCwhSlOIgTsaiWhUxaglCQSVKoABd+jfWM1wjx5hcUoiVMYuWSrkUR0cwfgVG0kL0f1ibKGsUnD8Q9aj5/SLSTPaNRaMyRz7xDhPZYlYSBlzO1UUJzKZmB96jdXvEETC2XKNH3qACb1Z2/SNF40kkYhKgpsyH/6aFnLAh30tFAQQa2cJZtakEtXT/EeXlg1kaOCa+phqAcBT0ZjvUgt2I20hiYurJU9bAP1IBatfSDMtDlWcGtR+Y3126Fmh/KKEF6WPawAtf7eJeWzBHTPKg4SkjqD22gQ+P+HU3HXpAjfuxXf+AKxIdwVZdr3+rmtunc8OUnQqdRpd7Ei2tfjeBJUArKyWsOjtQvf63iQJXKDUPUNQ7hg/7vu8aU4vaGErDICWCmAAIBAfMQC5oKN9O0MKm5apBUks6iNwxt8bPC04UlOU8yiAaBlCnUB2pQVaD/0tS5iEv7wDkMCKJUPS/VusNq+B8mp8OYYIl5j7y67MBYClvvSJc8g2dvmd7/LrDQlBAoxZkilALbj1+cPBlaMbEUv9mO1aPThHpjQ0ZrhmA7mtxT/EPScQQWqB6P57+nzhB4eoh0gfT0FD92hmbIWipSQd9majvYxRMGWKpvn2b6U+6RHnrAod9CX0brXaIap9nSQbXt1ZtoQtdgli1mPwYtsfu7sVDuJns7aE9bV0oGe37wRxIYDW1/Uua9f1iIpTh0i3W+/Xp3aBndi4IPfrCs1RReOkFclXa1n1+m28cOnctOtY79xgZ0FwAC/l+8cK49hfZzlJYiuvWKwZKaGMGr3u0IeBIsYDaRQmCYvrDIUQXF4UuEGAD0H+BHEVzcHiM4olaU58xJUWL8uVkgAp1JJe1I3XEuIJCvZs4TSOGfgnxj2GIXLJAE5JAoHdAKveegrtrpV+q8QxgKs7MDSvyjnyOi2NWO8U4imXLK1+6Ni5+AjjHjfxN/FLCJKlCWBUFgDX4gCN/wCL0qmYZYS7sfdv5RxFYrVwR5GHip7DI2tHU/wexigmfIUp/ZlOUbZsxU3SnzjpiS/zf0Y9bRh/wk4EEYb+IWD7SdZ9EAnL5q959ssbmZJUFUN26+tbXhyQovRS/iTJK+Gz0iimSR3Ch9CY4XiFolZDJJTMcGhDpudLH3bnQ2EeoFYQKRkWkKCgxBAIINw20eevHfhv+Bxa5YqhXPKNyUHQ7kF03qz6xqOjMjZfhdxydNKkzFFTEVNSabvQDoNdat044kBo5j+HWBVIllaxlUutRceavmNY3EuaVEGscs5fVovGOti/GqC8oh6pIYWuOtw5jLTCaJpUuAdGqQQ1CC3e2gjUeNFJ9lKcVBo3r2uBeM3hsMkjPV61S9CnaigSa30e5aOXM37rS+aPMyr62Rp0hK3KSKBLmguEu9ea3pqIQnDFLJLgAipP0bX5CJc+SkJ5QkKI15fXpe1YjGYoBr0GjkAnYH4i+kczTXPf5RMWmdlDFaieoe9d4KJC5KiX5/Mh+lyIEU6Ea0QFTSEsmtWuzPagZxV/PVmLKVTKnK2iv7rUNPyjM30iamcycoagGzl6Bm+X6QQQ6iVOf7SaEVYAmwcnoWTarpcUITJmkDmcEgEONb1Y1NQPQvpFhwxQCycztsah3oa9/lESSoFRJ5iA4/uNKsmpLlmbQxZ8IkIQlWV2zEA0c0BBexPN6gxXDHqmmuEVxK5Is1zFe6GfoR53aLHCSTS1unzuDFdJWNcwLuzvem/0ievFiWnNs+r02+Nusd9HoWWiUsLw3MxoS9Rr6CMPxzxgpBLJoKZnSxNWerizxjOI+MFLXdQatGoLOXVSpqf2jVeBa7nWZvEpBqoIPk0RZmDkqHKpnFBRi3V/L0jjkvxEtSqkOd79yGfR/LrFjg/FZYFRcEO920rR2tSsFMNdjoGIQqWpiOxYDr2d3+3hsrZ7DtVvsf8AaYpuH+I84yzKhzpbSm47xZlQY5SDRgb9PqYGgTCn2IO1N3YH9B5RybxzgCJpUAbeVGD/AH0jrKzf76xl/FnD0rQSbtdvv7aCLpimrRyRFIN9d4XiJeUkdYS8XIDa4ah5UNEQAPYHFGVMSsO6VA0LOxBb4R3zCcRTPkS5iKpUkepqR5PHnuNt4A8SeyeRMLSycwJpl38tadd6Tyx6om4SpnQMRONjb1+ZjL4nwhKnrzDMgvzAG+97HtGnxDEOku4v9/SIskqSXFvnHFGTjI6pJSRtOHpyhKEAABIADUAFAOgb5RdSgoAP9nyjPYXiSJSfarUkICRUlhW0KleOcOQWmIU3X7++0d0VaOVs18pJNdn38oq/EXCZU0oWtCVKQ+UqTmuzs/YRDwHjnDFQQVsVEBIFSSohKQG1qNom+KZ+VAAZyfl5RnIqiai7ZmAgZqff3tF1gE5XVtVtewfWKSdikykFa2oCW3b8vc0AeMlj/GntpqZctwhyCdFAGh6UAPrar8+LHezeXL2RsOLYtM5ThRSzukkhtKjuDQ7RWYlZomWk5mYhRyOx2AZgFJrWr7QuWthUFROYu9WVmoDShcliLNWAlfKwKiwbWmkcOSX1Hlt2w1SiipTnI5gCaOW3BB2O9NoOVJDukO7llPozXFx92hXtyzs7dgfQVUC2x7ikOhDgtypcXLkuHsLlmpo4rBSk1QDMyZU1fqGY9aiBAWpRLig2dvgAYEScnff+QB7IFzQtWjukXJoaJ5dQL3JLQzNllQDKGZwW0oXLEhiK3fXW8NjFpllkk58oo6tjarZiGbdvKJOdKiWNCoVcMTc2FPIVAsKsfqv/AE0Q8pdisrJ92iQwHvB1KJDgpsW9aX8yaAEM7EE1Lmu9LntFOMEF5MzlQN6pegJfKzFl10DCxaHeL4kBYBJu162JPnHZ6d7Zf062y1lezoZjt1NA5era1bpFDx/jpShTKJTYElrvfoznWI2L4mvKySws2p3b4ekZPj+LzJarAnSrgMfM/pbTsTtnW9IzvE+JqWpyXv0Ae4A0c/SKuZiC7vrp9PvSE4guS7v2b4esRiqLpEGyarHGp3p6M4HT9ocONNa6qe1cwOmrEH1iteDJh0I0vC+IqGauaoDCzaB09jf6U3fhXjGY+zIYsCA5LUD6MPU1EcjlzW8wQflGj4FxFQmJVYuAauKsKjQP0288yWjUXs66uv3dwf8AEQMcnMGPX9PoIew2JzJCvWGsWr7+9IgdBx/xBJyz1jr86xXkMI0PjOQUzX0PpGeWY6Iu0c0lTG1Q2YcaGzDEFAEFBiADQcB8TzZDJd0OKHQVcDu/wjb8H40jEh8pBFK2dhr5xypAjpHgXD5EuVAA3ejWFah7696sW586io2P3HBGkwmNlKkqkzWMs0d2ArSqaiocERncd4OQxMmahMuxzTUZd3emkQvE+JXKne0QQEhipnYmoAqKghL6uBR2hfDOPyMySrDhKlEDMlamFVByHYe6KDyjMOpxtGozjLbNn4S4bJkKSvPIWsfnSsTD2S3zLmpqIb8Z+NRn5XGUcqrWehDUdiQa2DUIjH8c8YfyzLlyxLSTlUQ+YgvrcWBYf1DauOGLqpKiopL1TRQP9QqAQTUpdi5saxaMb5E34H+IcZmzCsLWogkH4Nbt8RErgkwBST18oo5tzzZuta+tYuOCrYg9axQwzsGGkhbUIJDgukAgVcEJL1cEX3iQEJDIWVirsE2BsQol9dhVvNEqcnIMxcpSxo7hQJHKCwszkPdtYNM0EJBVqSKHdnGYJGVgXY6uBpHiNrq1yco7KWhRRplsQp8wb3hRlBQILQlWECzylw7gk0INxu1PLLCkkUIDBJDM5DkkO7mr3DNU1DRKkq5cyfeOoIALdq6MQdSawoyt188AV2VX5UqbT/b9Kl4ES3WP/Ra4zVLGoc5doEZ9yPdAUmGllRCnLputLk5Q5JoQxYE62NGJiQFFCU58rv8AlZIoCMpBrcl97sINE5CZSUswfmb3bAnKbggpJcjzZ4OW66kt+V3JChZiwpdrVs8bnVdKGKXOQSnMD7xq+Vi+U+8eYClP7hFZxKcyiauM2m8TcESFgMQBcGigpIAJULlVKmsV/FQRtR2G/ZxFvT3T/J1en7lZMmMFPYb1L7UoTTXeM/i1ZnuHHVjX7MSuITiHG57aU73+msVeIJu/xB3Zm6edY7II6JFJjJZu79vj9YhERMxa4hR0o52G0CAIMQwCiVgJjKAdjYH77xHSICTAB2Hw7iiqUNPnFpNL/D9Iyfg3EfyhGimTgB2f6H9Y5mdK4Mr4uw2dB6V+bRgTHTOIMXG7/N/1jnPEZGRZEbxvsSyLuRc0JMHAipMTBiA0GBAA5hriNNw/xauSn2YShb0ANO1WIIvTrGZQIeCQpaUqdiWpoVUf5HyjE4RmqkJpPk2v+qy8Un2UyXlUpCOdvzWOZRBKmyAVOl7CMjxPBrw61JJcAsCxAJBSXa4caGtYUZKjPUAWUpbFThnWRRWwJN/htq+L8NTiUqWlQJUTql/zqAZ9Eoc1iOsMklwzH2swUycVXO3wAA+AEJBh/E4QoUUuCRsXFs1D2+UFhklKgSLc3pY9Q4jpKDuNw4lrUl3CeUkWzAVubZga6ivSJnCFgFN6OdOjfF/URLKUqGHKQkZVqPPzApSJKilRFwgKUSDpnNHaDwvDyhDsWISWZ1JKEn2uZiModWYXLZbMYVoTOpYefmkgpU6jl5HKbC6SHqWGw9aS1qZKk5U8wBqSCSlqDlAKRlSOVRZmI1ip4PipaUy0rysUpegBSRRi5q/XcRaS5ySRV+VXM3cGgHLU+TCseTLC1L6VXPn/ACc1CpB5QVODZQYJfKpgUk0qQ9e1YKetTlSQpQfp/wAoLPufjDc1lAhRCaCrkUBDC7BizkuaDyJM9Kae0CcpdgkBmABcOLhjsXdzURGUOnXz+TLFJRMUAoLSxAZwl2sHdYLt9m8CHixr7PNQc2S8CJ/T8v8A2OivkyxzEZnILhJZvdSMpLgEVOz+UOoJlklK2JZKeYFIoUkhWaisuWoqA+9K2ZNQCQt1gAAtSwB5i9BazkXe0SFoSykJqAkFnKQapA1zAuXDVqaiLxdaGTsKshRCyoUISklwmpTlDUYAAM1GDk0ep4ia0Ipv9tr8odwkxgcjgAVAr1fM1766xAxkxWQkV726VHnHTj4Ov0/Bl+KTalmNaXA2q2tbfWKPEz7no1dvvSLLiKqq1FKO4I7C+lf2ihxiifPTtpHZBG5sYmzSTDUAwBFiYcKhAhUACoAEJeFAwCNp4NxPKRtGlm4il9H+ZjB+GcVkmEbj7MX0/HX6hvp6PEJrZaMtD+JnP5/X/JjL8Zl5iTr9mJs7GOb0oR6B/nDE9Tkj70hRVBJ2Z4wbQqellGEiLkRLQqA0AQwHJYiVIkBa0B2Lj501sKeWY6RFSfv0ibhllIcByH8r1/eEwH/4MsJpsEoGtSghPkwCHG6hE/BzSgHKrlJU7vflJFxQkuAf2hPD1FZ3Fc1aMxA1/qINIGFSlQyBOvulyXAKWGhOgOtKUrCbsjJjsqTnzcmUkq5lc5S6SkkFrlZRo9KFnIbw/CkrASRyGiVIVnOYqSwUbJBewGlTQGBJXlIDB800O2YEqCctCN0nl1iVhVBUxQZJJqFoCZYFaFQTygMSH7Od11tIHJpDPB5eYoQVBz7YpypBQVlCmJIrYCjVHpDisItM0oU5AAQtQIHMlYAmOf7FkVuMz1Ji24Zg+cJyBL1WFUX75VlNilgp9+S1BFjLVLUhjlUAr8wLiyiRYFlAWoNdoxLMDyFJh5M5QUcrTEzJgKHaoyKAS7pY+0LvoPzXGn4dh2Qn2yUpUwQpKc6kunMxDFwcpNCpr+ZKmBKqlQdw6Khy1VOQDbSpzf3F25J9nNZWYIVRJAdJcoDB2BGjHd+85Z5OkjLkS5uEQVhRJJY5WcJUrNmatbk/mGg0MPS8LLYLWkqWUggAFJYpLBife90AnrSIymQykhRSpSWBdyA6XAuDelS4ibMOZNQA4BoXUHHOj+5iKVsDZ45ZZJNVMxd8ipctwCCwYNmTmPmXrAhnESWUQpbEMG5DpS6SahjcwIOnF5QyESUymRzBzQsGYal6AhTPSp1eGsPOSUO6HY2DnzpXcFtqkQDIWgPkTy1CFOtB0BdV7bUF2eGPZhWarqDmjO9yEuRmUL10HkV01pADEYhhylWVuYHLUkgC2oYi0NKn5pXqKh/s9oRiJalKSlKQFKbdw4oCLl2tX6xSY3iHs2LsSPd1oKqNTq7vY2YX6MVlsU3HRGnM92HNTyItbzig4oec1eLv+IBGbL1cB72HwOvq1KfiiXYu51+nwjugzok72V0HBQ/gmKwFBwaNa9AabGvlFTAzBiHMTIKFFJ0/x8wR5GE5KO4uzajv0P0gAKADBQ5/DqzZCClWoVRmqXe0AC5U4oIIuIXPx6lF3+3eHpuAUtbS0kgpC9yBZTi/Kpx5RL4bwwTNqLAoNkukuDrUEUqU7xltcsV0ViQsJzsctn0+/wBodGKJHX7ETp8ojETAtPKCZYAFGzBKWBpbmHrtCF4JUpQUEiwLLCcpo7AKPOGIf6UhNoTZWz1OXMIEariHh4FZUhkoVKM0BRIyuFMkOC4SrKHJBO29dwjgyiUzFJdAC5mVi60yw9A1UqOVL/3CBSTBMp2gAQl4mcOwntVZQSCXAo4KmKgHejszsWeNjGBEzBrANdHYjW/bQRElpd20DntC2I6Hr6/KBrQmXOGQClWVgollVa1QQ7ZX23VswhfuzKXHMaUJ07H3fXSK3A4gE1IBcCtaMXNdmESZmNSpSlOASzs1cr679f1jncXZJp2TETFe0IplUaFxcOoCpoTUehh3CSSkApf2ktWQKYVUQddw6mr+YdIj4HG5SCpihZKQSlmCdKGuUqSWJLODqDGgw2KQcqVA0IykqACQkjKBSqXS3r1eU/pMscwM9X8tSlKc5Uh3z0NFJUz5WADsKpVrebg8OsOcnKc2YEFm5adBylydhBZ2SRYJU2VgQkKOZFxUVUHsXIuKCXNWUpIUlqrAOYgp900lg5R10pSOd7lRkZX7qk5MyCSVI/MAasCahaWoTez1iylqAEsvTKwBOV9ELVq4GZ3qMgEMTETJYJKVHKogBbMEuWKDVrpoC1XZ3EMqwy1ZTKSVyyApJSkkVCntq6Vg9QbOIe1pLYi5wSkzEEChcpCHYB1qJu1ArMR3Ozlv+NCeb8rU+SnBuQfWIM2StEtnIUVJVUhm5ySU3SbHoCa1hIw61KSMpYlYUFOHIUSSNA5CW6Pa0SyRclfgHZopeIlkOrMFa5VpCfRQd9+rwUVErFT0gBMo5dHklRrW+Qv6wUZS/t/gQ1Ole0SRdYohRJy5ku6ScrDlBvs20Mke9LUklSAC9eYnmynUqASosKAJANYnYhZEszEO75QRUqKgLZqOyTRv6mrQ1qJqMiVgczg5GqMzhRGUsoMXzCwJdspEPpbVL9jZXTZiXZdCASoFJ5ixPsw4bQ7lzoYcxGFSoLCknPlOVVxlJAWnUOnNlL6Ns8TJMtExRSVDMlRKXAcPlIBLlRqx35nYvAGHJzyVhRKgAcyVZaEGpAyl7itWIq7xWMq/2CM1ipSylkgKSNSlKgS/vKaqSXIAe3Ul63iOCUmikZXAYOxJIcgJUSpw7GtDSNsqUhGYJSDVKqVSWqwrl0639a7iOHSQlRl5lAkkj3yCcwdyXCSVWuCz0i+PKuDakYnFYFSSMoKgUpVaxao2oQfSHZUp5KVJluc6paspOY0CkkBy35tGp3i84jw0hAVmFAznNdalqYpHMVF2rTrB4TBKlpm8hQVMZaSmoUgFZegUCl8oJqSpwzR0LJo2plXjJKVISpiAoOSfeSsOFJYCtR0oz1DkpPB+UqIXQ0B5c4IcEBnD8o11PSNN/papiAoBKZilJWkqamcErJCjUj1DpgYxMsgrdK0hacqQVWY5atzcqaliKDeJ+92QuszOH4YPZusghJKmSHUR7tTR6pAbNStoslYVE0BSXC2JJIDnOwNuy+2aJ0rES1lKiCkpYgHKAxckEgAKoCWYNCsDlGZnCVUawANCUt1ADaZ+pjMsrsTmwpEhgcroUFfy8tZhCcgVLCTo8oVJd3FaxZgg+1IBU6gltUkEukMimbkIuHDMMsQsMrPiAFAZQogKPUjlA0cANqGvFvhJXKpBI/mJKHuXWMvvAkMCVUfUt1nPIqVmbKnHYdJq+YhXQ5WRkq1y6CdufQuApKkAIACVL91OcOHAzIzJDEkuGDsxJrUQ9IS8wBIoC5uCSo53F7qYP0IAoXL+FCZpWlQVzpJSTlDhikBN7ADlJfLo7Q4zCw1LBKcuYGUEBKUqb3pZJAGXKXSkeaBQC7asKidLmolslRFF+6c6loWkHKGDlMvmABIZw5ColD/eOVJQTkKCQKswSki6VAE3DjUgCsn2akFQmBJQFKShsoVUslsopchzSm7wOTirHbMpxHgySqUgADMn2sybYkqSHAFgKE9zRnqfDsKhK0ZU5SJgmS6qeZk5mLlqGhYDSNIkJWsKLKRMyBlpqEgZlJVsrkHRwYr8JMISp1KQMoSHV/MTmqkEDXmzMWYk0q537kqH1md4vhjLnJSwKBmShCEKBy+6u4ck15nPpD2M4ZZLk+ySnOUsFoR7KWskhV2OcgDc1Bi8mY4qUQOZwksS6FJaicuqmBYtoQzsYWFIrnGZWROdKnIA9mXNbLKVMQNWd3KRtZXVsfUYObgFhZQzkOQR7qgBmdJ1BSQR3G8WA8PzRLQtmzJJI/ODmZKQm+ZVCB32MaYzpWVKMgyygovmIICz0OnZhWwpClTkeyIlFSSCkfzKk5hVmABJ5QzaEQPP4D3DMcJwSiOf3c6ZmVwSoIzhQyu4o9xpq4jX/wAMES5ecAgNTNzEBkqqhgSCEsbMAGvEXFhSZimKUhJXmKWCSM5qSPf5T6E9WkzZHtJSSOYpYc3VNF5XGahINdN3ec8jkzDlbJMs2yqLLSBvlYOFseoSSH0NtZuCmJDpUCCAC9CS4smgys7cxrS1IzQnEEZgUEkMySGLlJIDAnbo5dotl4U5iJhSjLlBCgU1LqSkBhzKGlmBsGMQcW9rkxsukTSBLygEjKHbK4r7IhLgEMU36aGgGIC5ZzioUQQ5eqhmFCA4UBvQdYiqwxIKQMzF0Nt7zFnYFn2BNPeMLTLeUQpAEwJVlJCgk84NXdi4DBnobvTH6hsNKwKgzQ3ZRd69i/LUfl61clYjKjKVODl05VFxmGVyxIBsaFyLh2lSUpGVRCp5TRKuYuEkAqQVAM4YJ5uZnBqYfkljnXMBRRYllIzpyvzA5g6SQACWYig1g3VjY9MlYh+ScEp0Bluw2d6wIl4bGJCRlWQLgEZlMahy1VVr1gRRThQymwdFlA90z1gp/KRlFCLEUHpFfNSKFg5xMkE6kGQokHcPVoOBGcX2/P0CJPwqQZNQC5U76tb5D0g+KLLyamqT/wBxgQI5VxL9xdirQoldS7BRD6c2kREhwCal01N6plv8z6mBAi0eH87B2LHhKjmVU+8PpFYVHLKL1UoEnUkzC5O5gQI6Yf8AzBE2cWUlqPKmO2vPJ/U+pjIzDzp7/wD6N8oECHA0idJQMiKCpU//AEyx8oewP+2DrmAfViC482HoIECMPhmfJacMUXFT7qT5tfv1hfDDzKOyqdOcD6n1gQIjP7n+P+gFyEgImKAqmbNAOoAQSADoAQ7Q1xJI9qoNTOQ3/uUfqfUwIEVh9wdiwkoAlBQAze0CH1yqmoCkv/SRQjWGpJ/mnoUAdK6bQIEI0MTOWXOKeUgzQCKFglBAcaVPrEIpHtUhqe0VTT/dIt2p2gQI1/UKXBolYZAZkJHumgFxY96mvWMoFHPML1yJr3XLB+BI8zBwIx3+eRMtvF0lKZuHQlIShR5kgAJLsC4FC4iumoH8MVMHC6HUVl2Olz6mBAi/j52Bi+Cc8hefmeUCc1XJKCSX1eJvhw0/5W8s66dqn1MCBCn8/wAh3H0SwMcEgAJRN5QAwT/OWKDSgApFtipKSKpBdExRcAupKEBKu4CUgHRhtAgRuH3G3yyK1ZA0eZ8JKlD0Ne8Dh/uzf7faFP8Aaciy42Lgegg4Ecy+1fl/8mPBKw+El+2HIn/zT7ou8wPa/WGOLUWlqOZYLUd0Jf5n1gQIFwNknDHlT2gQIEc7Ef/Z"/>
          <p:cNvSpPr>
            <a:spLocks noChangeAspect="1" noChangeArrowheads="1"/>
          </p:cNvSpPr>
          <p:nvPr/>
        </p:nvSpPr>
        <p:spPr bwMode="auto">
          <a:xfrm>
            <a:off x="155575" y="-205740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 descr="Image result for pan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1322" name="Picture 10" descr="Image result for panda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4" y="4122503"/>
            <a:ext cx="1893038" cy="9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>
            <a:stCxn id="141322" idx="0"/>
          </p:cNvCxnSpPr>
          <p:nvPr/>
        </p:nvCxnSpPr>
        <p:spPr>
          <a:xfrm flipV="1">
            <a:off x="1084373" y="3725103"/>
            <a:ext cx="631815" cy="397400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Callout 44"/>
          <p:cNvSpPr/>
          <p:nvPr/>
        </p:nvSpPr>
        <p:spPr>
          <a:xfrm flipH="1">
            <a:off x="949080" y="5270326"/>
            <a:ext cx="1019203" cy="61264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90631" y="540149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panda</a:t>
            </a:r>
          </a:p>
        </p:txBody>
      </p:sp>
    </p:spTree>
    <p:extLst>
      <p:ext uri="{BB962C8B-B14F-4D97-AF65-F5344CB8AC3E}">
        <p14:creationId xmlns:p14="http://schemas.microsoft.com/office/powerpoint/2010/main" val="69393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1752600" y="775388"/>
            <a:ext cx="51635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Unsupervised Learning Can 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000" y="1436669"/>
            <a:ext cx="813979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Similarity Detection: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Deciding whether the current stimulus is similar to something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      seen (and learned) before? And how similar?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Associative Memory: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Recalling classes or objects based on similarity.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Clustering: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Grouping data into clusters based on feature similarity.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Prototyping: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Extracting prototypical representations of classes obtained by clustering.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Principal Component Extraction: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Extracting the principal components of a dataset.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Dimensionality Reduction: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Mapping high-dimensional data to fewer dimensions.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Recoding: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Generating more concise representations of complex data.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Feature Mapping: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Creating a topographic map of the input based on feature similarity.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585" y="5403439"/>
            <a:ext cx="559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will focus mainly on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clustering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feature mapping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49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E613FC8-C443-4C75-B06C-F9AD662A1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714592"/>
            <a:ext cx="3777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Inferring Structure in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83A4A-2077-4F4F-AE44-CB81434AECF4}"/>
              </a:ext>
            </a:extLst>
          </p:cNvPr>
          <p:cNvSpPr txBox="1"/>
          <p:nvPr/>
        </p:nvSpPr>
        <p:spPr>
          <a:xfrm>
            <a:off x="5844619" y="5185432"/>
            <a:ext cx="323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weights for the neurons of a 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24 SOFM trained on the full MNIST dataset (60,000 training points).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93CD3-CF5D-4CF4-A7C6-4B3E7211D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7" y="1188808"/>
            <a:ext cx="5221085" cy="52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75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E613FC8-C443-4C75-B06C-F9AD662A1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714592"/>
            <a:ext cx="3777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Inferring Structure in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83A4A-2077-4F4F-AE44-CB81434AECF4}"/>
              </a:ext>
            </a:extLst>
          </p:cNvPr>
          <p:cNvSpPr txBox="1"/>
          <p:nvPr/>
        </p:nvSpPr>
        <p:spPr>
          <a:xfrm>
            <a:off x="5844619" y="5185432"/>
            <a:ext cx="3233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weights for the neurons of a 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24 SOFM trained on the full MNIST dataset (60,000 training points).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93CD3-CF5D-4CF4-A7C6-4B3E7211D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57" y="1188808"/>
            <a:ext cx="5221085" cy="522716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53CEF3-4D93-433F-995F-B96717C3D376}"/>
              </a:ext>
            </a:extLst>
          </p:cNvPr>
          <p:cNvSpPr/>
          <p:nvPr/>
        </p:nvSpPr>
        <p:spPr>
          <a:xfrm>
            <a:off x="5222449" y="1176257"/>
            <a:ext cx="537328" cy="2424782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AB647C-B9DF-4CC6-B348-39E3259A91FD}"/>
              </a:ext>
            </a:extLst>
          </p:cNvPr>
          <p:cNvSpPr/>
          <p:nvPr/>
        </p:nvSpPr>
        <p:spPr>
          <a:xfrm>
            <a:off x="3760133" y="1188808"/>
            <a:ext cx="1999643" cy="432603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2472A-C305-4851-B4BE-909FF7430D33}"/>
              </a:ext>
            </a:extLst>
          </p:cNvPr>
          <p:cNvSpPr txBox="1"/>
          <p:nvPr/>
        </p:nvSpPr>
        <p:spPr>
          <a:xfrm>
            <a:off x="5924632" y="1188808"/>
            <a:ext cx="245405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the gradual tuning of neurons to leftward and rightward tilt of 1s.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4B03A-BC04-4328-9A32-32EC57F52026}"/>
              </a:ext>
            </a:extLst>
          </p:cNvPr>
          <p:cNvSpPr/>
          <p:nvPr/>
        </p:nvSpPr>
        <p:spPr>
          <a:xfrm>
            <a:off x="468257" y="3355942"/>
            <a:ext cx="2214828" cy="659877"/>
          </a:xfrm>
          <a:prstGeom prst="round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83AC9-2152-466B-B4D6-0BA7B5B4C4DE}"/>
              </a:ext>
            </a:extLst>
          </p:cNvPr>
          <p:cNvSpPr txBox="1"/>
          <p:nvPr/>
        </p:nvSpPr>
        <p:spPr>
          <a:xfrm>
            <a:off x="5995067" y="3601039"/>
            <a:ext cx="2454052" cy="107721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the gradual tuning of neurons to the1s</a:t>
            </a: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with a loop to those without a loop.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2C061E-822B-4A15-96FC-B408B0C98789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683085" y="3685880"/>
            <a:ext cx="3311982" cy="453768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664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EE613FC8-C443-4C75-B06C-F9AD662A1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714592"/>
            <a:ext cx="3777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Inferring Structure in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83A4A-2077-4F4F-AE44-CB81434AECF4}"/>
              </a:ext>
            </a:extLst>
          </p:cNvPr>
          <p:cNvSpPr txBox="1"/>
          <p:nvPr/>
        </p:nvSpPr>
        <p:spPr>
          <a:xfrm>
            <a:off x="196639" y="5537174"/>
            <a:ext cx="420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weights for the neurons of a 24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24 SOFM trained on the full MNIST dataset (60,000 training points).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E7327-9BED-4AFA-BB6B-779C6960BD9B}"/>
              </a:ext>
            </a:extLst>
          </p:cNvPr>
          <p:cNvSpPr txBox="1"/>
          <p:nvPr/>
        </p:nvSpPr>
        <p:spPr>
          <a:xfrm>
            <a:off x="4398789" y="5537174"/>
            <a:ext cx="420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of the neurons on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full MNIST test set (10,000 points).</a:t>
            </a:r>
          </a:p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Can be used as the basis for classification.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EC218-0D7D-40A0-B44D-2F8D0D30F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9" y="1301702"/>
            <a:ext cx="4110016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48226D-C92B-4B62-A1A1-2BA7B7483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34" y="1301702"/>
            <a:ext cx="4562198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CF22D-6F24-43F5-97AB-94E7C8C66CDC}"/>
              </a:ext>
            </a:extLst>
          </p:cNvPr>
          <p:cNvSpPr txBox="1"/>
          <p:nvPr/>
        </p:nvSpPr>
        <p:spPr>
          <a:xfrm>
            <a:off x="5511916" y="6484936"/>
            <a:ext cx="26228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A. </a:t>
            </a:r>
            <a:r>
              <a:rPr lang="en-US" sz="11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Chawdhary</a:t>
            </a:r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A.A. Minai (2018)</a:t>
            </a:r>
          </a:p>
        </p:txBody>
      </p:sp>
    </p:spTree>
    <p:extLst>
      <p:ext uri="{BB962C8B-B14F-4D97-AF65-F5344CB8AC3E}">
        <p14:creationId xmlns:p14="http://schemas.microsoft.com/office/powerpoint/2010/main" val="904598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Ima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38" y="2533573"/>
            <a:ext cx="5813724" cy="39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11513" y="648277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6600FF"/>
                </a:solidFill>
                <a:hlinkClick r:id="rId3"/>
              </a:rPr>
              <a:t>http://lodel.irevues.inist.fr/tralogy/index.php?id=259</a:t>
            </a:r>
            <a:r>
              <a:rPr lang="en-US" sz="1100" dirty="0">
                <a:solidFill>
                  <a:srgbClr val="6600FF"/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9909" y="1249271"/>
            <a:ext cx="7096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3,224 applications submitted to the Academy of Finland were analyzed.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Each application was represented in terms of extracted keywords.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applications were grouped by an SOFM in keyword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Colors are assigned based on actual research area classes.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724335" y="573189"/>
            <a:ext cx="3777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Inferring Structure in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5429" y="987661"/>
            <a:ext cx="500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6600FF"/>
                </a:solidFill>
              </a:rPr>
              <a:t>T. </a:t>
            </a:r>
            <a:r>
              <a:rPr lang="en-US" sz="1400" dirty="0" err="1">
                <a:solidFill>
                  <a:srgbClr val="6600FF"/>
                </a:solidFill>
              </a:rPr>
              <a:t>Honkela</a:t>
            </a:r>
            <a:r>
              <a:rPr lang="en-US" sz="1400" dirty="0">
                <a:solidFill>
                  <a:srgbClr val="6600FF"/>
                </a:solidFill>
              </a:rPr>
              <a:t> (2013) </a:t>
            </a:r>
            <a:r>
              <a:rPr lang="en-US" sz="1400" dirty="0" err="1">
                <a:solidFill>
                  <a:srgbClr val="6600FF"/>
                </a:solidFill>
              </a:rPr>
              <a:t>Multimodally</a:t>
            </a:r>
            <a:r>
              <a:rPr lang="en-US" sz="1400" dirty="0">
                <a:solidFill>
                  <a:srgbClr val="6600FF"/>
                </a:solidFill>
              </a:rPr>
              <a:t> Grounded Translation, </a:t>
            </a:r>
            <a:r>
              <a:rPr lang="en-US" sz="1400" i="1" dirty="0" err="1">
                <a:solidFill>
                  <a:srgbClr val="6600FF"/>
                </a:solidFill>
              </a:rPr>
              <a:t>Tralogy</a:t>
            </a:r>
            <a:r>
              <a:rPr lang="en-US" sz="1400" i="1" dirty="0">
                <a:solidFill>
                  <a:srgbClr val="6600FF"/>
                </a:solidFill>
              </a:rPr>
              <a:t> II</a:t>
            </a:r>
            <a:r>
              <a:rPr lang="en-US" sz="1400" dirty="0">
                <a:solidFill>
                  <a:srgbClr val="66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376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432612" y="1237129"/>
            <a:ext cx="3307976" cy="4123765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187388" y="572947"/>
            <a:ext cx="50089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Application to Supervised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929" y="949439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Given a data set with known class labels: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272168"/>
            <a:ext cx="45406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Stage 1: Self-organized clustering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Determine a relatively large number of clusters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using competitive learning or SOFM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Stage 2: Supervised aggregation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Combine clusters that belong to the same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class using LMS,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perceptrons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backprop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46377" y="3603813"/>
            <a:ext cx="1864659" cy="663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46376" y="2330825"/>
            <a:ext cx="1864659" cy="663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0"/>
            <a:endCxn id="6" idx="2"/>
          </p:cNvCxnSpPr>
          <p:nvPr/>
        </p:nvCxnSpPr>
        <p:spPr>
          <a:xfrm rot="16200000" flipV="1">
            <a:off x="6373907" y="3299012"/>
            <a:ext cx="609600" cy="1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V="1">
            <a:off x="6400801" y="4580965"/>
            <a:ext cx="609600" cy="1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6463555" y="2151529"/>
            <a:ext cx="349625" cy="8967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36660" y="485887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8776" y="3200399"/>
            <a:ext cx="145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Cluster    Label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2212" y="1416423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Estimated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Class Label</a:t>
            </a:r>
          </a:p>
        </p:txBody>
      </p:sp>
      <p:cxnSp>
        <p:nvCxnSpPr>
          <p:cNvPr id="17" name="Straight Arrow Connector 16"/>
          <p:cNvCxnSpPr>
            <a:endCxn id="6" idx="3"/>
          </p:cNvCxnSpPr>
          <p:nvPr/>
        </p:nvCxnSpPr>
        <p:spPr>
          <a:xfrm rot="10800000" flipV="1">
            <a:off x="7611035" y="2662517"/>
            <a:ext cx="403412" cy="1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79544" y="2241176"/>
            <a:ext cx="681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Class 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24285" y="3657598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Unsupervised 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Network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7664" y="2366680"/>
            <a:ext cx="1149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Supervised </a:t>
            </a:r>
          </a:p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Network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62000" y="3397623"/>
            <a:ext cx="1694329" cy="1559859"/>
            <a:chOff x="762000" y="3684494"/>
            <a:chExt cx="1694329" cy="1559859"/>
          </a:xfrm>
        </p:grpSpPr>
        <p:sp>
          <p:nvSpPr>
            <p:cNvPr id="23" name="Rectangle 22"/>
            <p:cNvSpPr/>
            <p:nvPr/>
          </p:nvSpPr>
          <p:spPr>
            <a:xfrm>
              <a:off x="762000" y="3684494"/>
              <a:ext cx="1694329" cy="15598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4400" y="475129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58471" y="4652683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7835" y="471543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4400" y="466164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7506" y="460785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30941" y="455407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683" y="446442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68825" y="413273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401" y="400722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43319" y="400722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76401" y="430305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32965" y="420444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56447" y="4123765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23365" y="4061012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66801" y="4078941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93695" y="3935506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84730" y="4177553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65412" y="4329953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28800" y="4607860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48118" y="4760260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08094" y="3953437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55694" y="3863790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72236" y="3854824"/>
              <a:ext cx="290464" cy="369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64659" y="3729319"/>
              <a:ext cx="290464" cy="369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788024" y="3397623"/>
            <a:ext cx="1694329" cy="1559859"/>
            <a:chOff x="2788024" y="3585882"/>
            <a:chExt cx="1694329" cy="1559859"/>
          </a:xfrm>
        </p:grpSpPr>
        <p:sp>
          <p:nvSpPr>
            <p:cNvPr id="50" name="Rectangle 49"/>
            <p:cNvSpPr/>
            <p:nvPr/>
          </p:nvSpPr>
          <p:spPr>
            <a:xfrm>
              <a:off x="2788024" y="3585882"/>
              <a:ext cx="1694329" cy="15598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49389" y="455407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46612" y="3962400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89295" y="3738282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881719" y="4536141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66565" y="404308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5400000">
              <a:off x="3209368" y="4052050"/>
              <a:ext cx="770965" cy="161365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2832850" y="4276166"/>
              <a:ext cx="699245" cy="242047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3478306" y="4563034"/>
              <a:ext cx="134471" cy="44824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H="1">
              <a:off x="3662084" y="3787591"/>
              <a:ext cx="591668" cy="546843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 flipV="1">
              <a:off x="3576919" y="4356846"/>
              <a:ext cx="654423" cy="304799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222376" y="4356847"/>
              <a:ext cx="188259" cy="8965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3316942" y="4831976"/>
              <a:ext cx="439270" cy="80683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6200000" flipV="1">
              <a:off x="3556747" y="3646394"/>
              <a:ext cx="179294" cy="58270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753036" y="5109882"/>
            <a:ext cx="1694329" cy="1559859"/>
            <a:chOff x="2788024" y="3585882"/>
            <a:chExt cx="1694329" cy="1559859"/>
          </a:xfrm>
        </p:grpSpPr>
        <p:sp>
          <p:nvSpPr>
            <p:cNvPr id="152" name="Rectangle 151"/>
            <p:cNvSpPr/>
            <p:nvPr/>
          </p:nvSpPr>
          <p:spPr>
            <a:xfrm>
              <a:off x="2788024" y="3585882"/>
              <a:ext cx="1694329" cy="15598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949389" y="455407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146612" y="3962400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989295" y="3738282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881719" y="4536141"/>
              <a:ext cx="2904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</a:t>
              </a:r>
              <a:endPara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666565" y="404308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6600FF"/>
                  </a:solidFill>
                  <a:latin typeface="Times New Roman" pitchFamily="18" charset="0"/>
                  <a:cs typeface="Times New Roman" pitchFamily="18" charset="0"/>
                  <a:sym typeface="Symbol"/>
                </a:rPr>
                <a:t></a:t>
              </a:r>
              <a:endParaRPr lang="en-US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58" name="Straight Connector 157"/>
            <p:cNvCxnSpPr/>
            <p:nvPr/>
          </p:nvCxnSpPr>
          <p:spPr>
            <a:xfrm rot="5400000">
              <a:off x="3209368" y="4052050"/>
              <a:ext cx="770965" cy="161365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10800000">
              <a:off x="2832850" y="4276166"/>
              <a:ext cx="699245" cy="242047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16200000" flipH="1">
              <a:off x="3478306" y="4563034"/>
              <a:ext cx="134471" cy="44824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 flipH="1">
              <a:off x="3662084" y="3787591"/>
              <a:ext cx="591668" cy="546843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rot="10800000" flipV="1">
              <a:off x="3576919" y="4356846"/>
              <a:ext cx="654423" cy="304799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222376" y="4356847"/>
              <a:ext cx="188259" cy="8965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3316942" y="4831976"/>
              <a:ext cx="439270" cy="80683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6200000" flipV="1">
              <a:off x="3556747" y="3646394"/>
              <a:ext cx="179294" cy="58270"/>
            </a:xfrm>
            <a:prstGeom prst="line">
              <a:avLst/>
            </a:prstGeom>
            <a:ln w="25400">
              <a:solidFill>
                <a:srgbClr val="3333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Oval 165"/>
          <p:cNvSpPr/>
          <p:nvPr/>
        </p:nvSpPr>
        <p:spPr>
          <a:xfrm>
            <a:off x="3245224" y="5396753"/>
            <a:ext cx="313764" cy="313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3245224" y="5934636"/>
            <a:ext cx="313764" cy="313765"/>
          </a:xfrm>
          <a:prstGeom prst="ellipse">
            <a:avLst/>
          </a:prstGeom>
          <a:noFill/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/>
          <p:cNvCxnSpPr>
            <a:stCxn id="155" idx="3"/>
            <a:endCxn id="166" idx="2"/>
          </p:cNvCxnSpPr>
          <p:nvPr/>
        </p:nvCxnSpPr>
        <p:spPr>
          <a:xfrm>
            <a:off x="2244771" y="5446948"/>
            <a:ext cx="1000453" cy="10668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4" idx="3"/>
            <a:endCxn id="166" idx="2"/>
          </p:cNvCxnSpPr>
          <p:nvPr/>
        </p:nvCxnSpPr>
        <p:spPr>
          <a:xfrm flipV="1">
            <a:off x="1402088" y="5553636"/>
            <a:ext cx="1843136" cy="11743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6" idx="3"/>
            <a:endCxn id="166" idx="2"/>
          </p:cNvCxnSpPr>
          <p:nvPr/>
        </p:nvCxnSpPr>
        <p:spPr>
          <a:xfrm flipV="1">
            <a:off x="2137195" y="5553636"/>
            <a:ext cx="1108029" cy="69117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57" idx="3"/>
            <a:endCxn id="167" idx="2"/>
          </p:cNvCxnSpPr>
          <p:nvPr/>
        </p:nvCxnSpPr>
        <p:spPr>
          <a:xfrm>
            <a:off x="1942881" y="5751748"/>
            <a:ext cx="1302343" cy="339771"/>
          </a:xfrm>
          <a:prstGeom prst="line">
            <a:avLst/>
          </a:prstGeom>
          <a:ln w="25400">
            <a:solidFill>
              <a:srgbClr val="66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53" idx="3"/>
            <a:endCxn id="167" idx="2"/>
          </p:cNvCxnSpPr>
          <p:nvPr/>
        </p:nvCxnSpPr>
        <p:spPr>
          <a:xfrm flipV="1">
            <a:off x="1225705" y="6091519"/>
            <a:ext cx="2019519" cy="171218"/>
          </a:xfrm>
          <a:prstGeom prst="line">
            <a:avLst/>
          </a:prstGeom>
          <a:ln w="25400">
            <a:solidFill>
              <a:srgbClr val="66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67" idx="6"/>
          </p:cNvCxnSpPr>
          <p:nvPr/>
        </p:nvCxnSpPr>
        <p:spPr>
          <a:xfrm>
            <a:off x="3558988" y="6091519"/>
            <a:ext cx="510988" cy="4481"/>
          </a:xfrm>
          <a:prstGeom prst="straightConnector1">
            <a:avLst/>
          </a:prstGeom>
          <a:ln w="25400">
            <a:solidFill>
              <a:srgbClr val="6600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66" idx="6"/>
          </p:cNvCxnSpPr>
          <p:nvPr/>
        </p:nvCxnSpPr>
        <p:spPr>
          <a:xfrm flipV="1">
            <a:off x="3558988" y="5531224"/>
            <a:ext cx="510988" cy="22412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4401670" y="5540189"/>
            <a:ext cx="4525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cluster centers can also be adjusted further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through supervised learning to improve the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classification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 </a:t>
            </a:r>
            <a:r>
              <a:rPr lang="en-US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Learning Vector Quantization</a:t>
            </a:r>
            <a:endParaRPr lang="en-US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7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168643" y="626755"/>
            <a:ext cx="4127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Vector Quantization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399095"/>
            <a:ext cx="871264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Given a set of labeled data: {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Train a self-organized feature map on the data.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Label each neuron in the SOFM with a class based on its response to data (e.g., majority)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steps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- Pick a random data point,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endParaRPr lang="en-US" i="1" baseline="30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- Find the winning neuron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get its class label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*)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- Find the runner-up neuron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 and get its label c(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)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     - If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*) </a:t>
            </a:r>
            <a:r>
              <a:rPr lang="en-US" b="1" dirty="0">
                <a:latin typeface="Times New Roman" pitchFamily="18" charset="0"/>
                <a:cs typeface="Times New Roman" pitchFamily="18" charset="0"/>
                <a:sym typeface="Symbol"/>
              </a:rPr>
              <a:t>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(mismatch)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) =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lies close to the bisector of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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Else: do nothing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928558"/>
              </p:ext>
            </p:extLst>
          </p:nvPr>
        </p:nvGraphicFramePr>
        <p:xfrm>
          <a:off x="1924915" y="5374956"/>
          <a:ext cx="2032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12" name="Equation" r:id="rId3" imgW="1282680" imgH="279360" progId="Equation.3">
                  <p:embed/>
                </p:oleObj>
              </mc:Choice>
              <mc:Fallback>
                <p:oleObj name="Equation" r:id="rId3" imgW="1282680" imgH="2793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915" y="5374956"/>
                        <a:ext cx="20320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53414" y="5064252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Anti-</a:t>
            </a:r>
            <a:r>
              <a:rPr lang="en-US" sz="1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Hebbian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learning:</a:t>
            </a:r>
          </a:p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weight moves </a:t>
            </a:r>
            <a:r>
              <a:rPr lang="en-US" sz="1600" b="1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away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16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i="1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en-US" sz="1600" i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4022855" y="5356640"/>
            <a:ext cx="1730559" cy="234818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969424"/>
              </p:ext>
            </p:extLst>
          </p:nvPr>
        </p:nvGraphicFramePr>
        <p:xfrm>
          <a:off x="2029690" y="5954394"/>
          <a:ext cx="178911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13" name="Equation" r:id="rId5" imgW="1130040" imgH="253800" progId="Equation.3">
                  <p:embed/>
                </p:oleObj>
              </mc:Choice>
              <mc:Fallback>
                <p:oleObj name="Equation" r:id="rId5" imgW="1130040" imgH="253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9690" y="5954394"/>
                        <a:ext cx="178911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53414" y="6061779"/>
            <a:ext cx="2308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Hebbian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learning:</a:t>
            </a:r>
          </a:p>
          <a:p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weight moves </a:t>
            </a:r>
            <a:r>
              <a:rPr lang="en-US" sz="1600" b="1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towards</a:t>
            </a: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i="1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endParaRPr lang="en-US" sz="1600" i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22855" y="6144907"/>
            <a:ext cx="1730560" cy="209259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67180" y="1045903"/>
            <a:ext cx="558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T. </a:t>
            </a:r>
            <a:r>
              <a:rPr lang="en-US" sz="12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Kohonen</a:t>
            </a:r>
            <a:r>
              <a:rPr lang="en-US" sz="12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(1989) </a:t>
            </a:r>
            <a:r>
              <a:rPr lang="en-US" sz="1200" i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Self-Organization and Associative Memory</a:t>
            </a:r>
            <a:r>
              <a:rPr lang="en-US" sz="12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. Berlin: Springer-</a:t>
            </a:r>
            <a:r>
              <a:rPr lang="en-US" sz="12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Verlag</a:t>
            </a:r>
            <a:endParaRPr lang="en-US" sz="1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05601" y="3271085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Does not require SOFM.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be done with competitive learning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3505200" y="2923864"/>
            <a:ext cx="3200400" cy="608831"/>
          </a:xfrm>
          <a:prstGeom prst="straightConnector1">
            <a:avLst/>
          </a:prstGeom>
          <a:ln w="25400">
            <a:solidFill>
              <a:srgbClr val="3333CC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6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576587" y="668635"/>
            <a:ext cx="4219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Clustering: Essential Elements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" y="1295401"/>
            <a:ext cx="8763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Feature space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space in which the data lives</a:t>
            </a:r>
          </a:p>
          <a:p>
            <a:pPr>
              <a:buFontTx/>
              <a:buChar char="-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Similarity measure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function which quantifies the similarity between two data points.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       e.g.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        where            is the Euclidean norm.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	           measures the cosine of the angle 	between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and                         if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are collinear, 0 if orthogonal.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319338" y="2286000"/>
          <a:ext cx="20716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14" name="Equation" r:id="rId4" imgW="1218960" imgH="507960" progId="Equation.DSMT4">
                  <p:embed/>
                </p:oleObj>
              </mc:Choice>
              <mc:Fallback>
                <p:oleObj name="Equation" r:id="rId4" imgW="1218960" imgH="507960" progId="Equation.DSMT4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338" y="2286000"/>
                        <a:ext cx="2071687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667000" y="3124200"/>
          <a:ext cx="32004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15" name="Equation" r:id="rId6" imgW="152280" imgH="253800" progId="Equation.3">
                  <p:embed/>
                </p:oleObj>
              </mc:Choice>
              <mc:Fallback>
                <p:oleObj name="Equation" r:id="rId6" imgW="152280" imgH="25380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4200"/>
                        <a:ext cx="32004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1828800" y="3810000"/>
          <a:ext cx="867834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16" name="Equation" r:id="rId8" imgW="520560" imgH="228600" progId="Equation.3">
                  <p:embed/>
                </p:oleObj>
              </mc:Choice>
              <mc:Fallback>
                <p:oleObj name="Equation" r:id="rId8" imgW="520560" imgH="228600" progId="Equation.3">
                  <p:embed/>
                  <p:pic>
                    <p:nvPicPr>
                      <p:cNvPr id="46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10000"/>
                        <a:ext cx="867834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2324100" y="4305300"/>
          <a:ext cx="1206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217" name="Equation" r:id="rId10" imgW="723600" imgH="228600" progId="Equation.3">
                  <p:embed/>
                </p:oleObj>
              </mc:Choice>
              <mc:Fallback>
                <p:oleObj name="Equation" r:id="rId10" imgW="723600" imgH="228600" progId="Equation.3">
                  <p:embed/>
                  <p:pic>
                    <p:nvPicPr>
                      <p:cNvPr id="460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4305300"/>
                        <a:ext cx="1206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72200" y="1295400"/>
            <a:ext cx="1281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   </a:t>
            </a:r>
            <a:endParaRPr lang="en-US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4953000"/>
            <a:ext cx="8099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Distance measure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norm measuring the distance between data points,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     e.g. Euclidean norm.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Cluster center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 archetypal “center” or “mean” vector in feature space typifying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a given cluster (sometimes called a </a:t>
            </a:r>
            <a:r>
              <a:rPr lang="en-US" b="1" i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centroid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but that is less general)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0328" y="2525486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Direction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Cosine similarity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686300" y="2848651"/>
            <a:ext cx="139881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06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23530" y="2165353"/>
            <a:ext cx="8610600" cy="4342876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141961" y="702226"/>
            <a:ext cx="28600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K-Means Clustering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530" y="1721143"/>
            <a:ext cx="5368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and a pre-specified set of clusters =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    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1,2, …,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K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23530" y="1269183"/>
          <a:ext cx="35147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38" name="Equation" r:id="rId4" imgW="2108160" imgH="228600" progId="Equation.3">
                  <p:embed/>
                </p:oleObj>
              </mc:Choice>
              <mc:Fallback>
                <p:oleObj name="Equation" r:id="rId4" imgW="2108160" imgH="2286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30" y="1269183"/>
                        <a:ext cx="35147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49034" y="2328565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 Choose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points from          and make each one a cluster center 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/>
              </a:rPr>
              <a:t>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1, . . . 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2873134" y="2328565"/>
          <a:ext cx="5095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39" name="Equation" r:id="rId6" imgW="304560" imgH="228600" progId="Equation.3">
                  <p:embed/>
                </p:oleObj>
              </mc:Choice>
              <mc:Fallback>
                <p:oleObj name="Equation" r:id="rId6" imgW="304560" imgH="228600" progId="Equation.3">
                  <p:embed/>
                  <p:pic>
                    <p:nvPicPr>
                      <p:cNvPr id="471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134" y="2328565"/>
                        <a:ext cx="50958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49034" y="3128665"/>
            <a:ext cx="850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For all remaining points in         , assign each one to the cluster with whose center it has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the greatest similarity (or minimum distance)</a:t>
            </a:r>
          </a:p>
        </p:txBody>
      </p:sp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3330334" y="3128665"/>
          <a:ext cx="5095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40" name="Equation" r:id="rId8" imgW="304560" imgH="228600" progId="Equation.3">
                  <p:embed/>
                </p:oleObj>
              </mc:Choice>
              <mc:Fallback>
                <p:oleObj name="Equation" r:id="rId8" imgW="304560" imgH="228600" progId="Equation.3">
                  <p:embed/>
                  <p:pic>
                    <p:nvPicPr>
                      <p:cNvPr id="471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0334" y="3128665"/>
                        <a:ext cx="50958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49034" y="3966865"/>
            <a:ext cx="836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 Compute the centroid of each cluster and make each centroid the center for its cluster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0699" y="5292944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4. Reassign all points with respect to new cluster centers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7155" y="6055227"/>
            <a:ext cx="560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5. If no reassignments occur, stop.  else repeat from step 3 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3212859" y="4478807"/>
          <a:ext cx="1603375" cy="70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241" name="Equation" r:id="rId10" imgW="977760" imgH="431640" progId="Equation.3">
                  <p:embed/>
                </p:oleObj>
              </mc:Choice>
              <mc:Fallback>
                <p:oleObj name="Equation" r:id="rId10" imgW="977760" imgH="43164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2859" y="4478807"/>
                        <a:ext cx="1603375" cy="7088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94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362200" y="782091"/>
            <a:ext cx="40479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K-Means Clustering Critique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000" y="1600200"/>
            <a:ext cx="61029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Easy to implement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Often works well.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Must know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 priori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   (often impractical, since finding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usually the key problem)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-   Gets stuck in sub optimal configuration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800" y="44958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One alternative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8500" y="4533900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Self-Organized Feature Maps.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667000" y="4648200"/>
            <a:ext cx="4191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8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4DA9E2-B331-4009-B262-3564EE3975DF}"/>
              </a:ext>
            </a:extLst>
          </p:cNvPr>
          <p:cNvSpPr/>
          <p:nvPr/>
        </p:nvSpPr>
        <p:spPr>
          <a:xfrm>
            <a:off x="1638333" y="4610815"/>
            <a:ext cx="6760455" cy="528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CA1C45FF-5396-4D99-9731-4D3E5443C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824" y="687248"/>
            <a:ext cx="35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Assessing Cluster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57703-14FF-4789-941E-51B144AD3A36}"/>
              </a:ext>
            </a:extLst>
          </p:cNvPr>
          <p:cNvSpPr txBox="1"/>
          <p:nvPr/>
        </p:nvSpPr>
        <p:spPr>
          <a:xfrm>
            <a:off x="657060" y="1253601"/>
            <a:ext cx="814812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Silhouette Metric </a:t>
            </a:r>
          </a:p>
          <a:p>
            <a:r>
              <a:rPr lang="en-US" sz="1400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P.J. </a:t>
            </a:r>
            <a:r>
              <a:rPr lang="en-US" sz="1400" dirty="0" err="1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Rousseeuw</a:t>
            </a:r>
            <a:r>
              <a:rPr lang="en-US" sz="1400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(1987). "Silhouettes: a Graphical Aid to the Interpretation and Validation of Cluster Analysis". </a:t>
            </a:r>
          </a:p>
          <a:p>
            <a:r>
              <a:rPr lang="en-US" sz="1400" i="1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and Applied Mathematics</a:t>
            </a:r>
            <a:r>
              <a:rPr lang="en-US" sz="1400" dirty="0">
                <a:solidFill>
                  <a:srgbClr val="66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20: 53-65.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F07D-3D5A-47AB-B431-55198455FA63}"/>
              </a:ext>
            </a:extLst>
          </p:cNvPr>
          <p:cNvSpPr txBox="1"/>
          <p:nvPr/>
        </p:nvSpPr>
        <p:spPr>
          <a:xfrm>
            <a:off x="748894" y="2213782"/>
            <a:ext cx="752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a clustering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…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has been done with point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calculate a silhouette value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509788B-2F24-4B20-9AE2-5204E1421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8773" y="3151798"/>
          <a:ext cx="2579654" cy="740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66" name="Equation" r:id="rId3" imgW="1726920" imgH="495000" progId="Equation.DSMT4">
                  <p:embed/>
                </p:oleObj>
              </mc:Choice>
              <mc:Fallback>
                <p:oleObj name="Equation" r:id="rId3" imgW="1726920" imgH="495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509788B-2F24-4B20-9AE2-5204E14215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773" y="3151798"/>
                        <a:ext cx="2579654" cy="7408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4B0A17-6C1F-47C8-8168-925991AEF036}"/>
              </a:ext>
            </a:extLst>
          </p:cNvPr>
          <p:cNvSpPr txBox="1"/>
          <p:nvPr/>
        </p:nvSpPr>
        <p:spPr>
          <a:xfrm>
            <a:off x="973315" y="3912234"/>
            <a:ext cx="7300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 mean distance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from all other points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  mean minimum distance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from all clusters other than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867A45F-8B49-4422-A1CB-4CD3E99EA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024" y="4663065"/>
          <a:ext cx="15748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67" name="Equation" r:id="rId5" imgW="927000" imgH="279360" progId="Equation.DSMT4">
                  <p:embed/>
                </p:oleObj>
              </mc:Choice>
              <mc:Fallback>
                <p:oleObj name="Equation" r:id="rId5" imgW="927000" imgH="279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867A45F-8B49-4422-A1CB-4CD3E99EA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024" y="4663065"/>
                        <a:ext cx="15748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D48D70-CB1F-4690-9D2A-000BDB378943}"/>
              </a:ext>
            </a:extLst>
          </p:cNvPr>
          <p:cNvSpPr txBox="1"/>
          <p:nvPr/>
        </p:nvSpPr>
        <p:spPr>
          <a:xfrm>
            <a:off x="3430187" y="4675031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 score near 1 implies that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97320FB-6AC7-4A7A-8B97-CE658C987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31310" y="4675031"/>
          <a:ext cx="153352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68" name="Equation" r:id="rId7" imgW="901440" imgH="228600" progId="Equation.DSMT4">
                  <p:embed/>
                </p:oleObj>
              </mc:Choice>
              <mc:Fallback>
                <p:oleObj name="Equation" r:id="rId7" imgW="901440" imgH="2286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97320FB-6AC7-4A7A-8B97-CE658C9874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1310" y="4675031"/>
                        <a:ext cx="1533525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72AFB20-D177-43DA-97F7-9BEC8103F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5386313"/>
          <a:ext cx="2116137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69" name="Equation" r:id="rId9" imgW="1244520" imgH="431640" progId="Equation.DSMT4">
                  <p:embed/>
                </p:oleObj>
              </mc:Choice>
              <mc:Fallback>
                <p:oleObj name="Equation" r:id="rId9" imgW="1244520" imgH="4316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72AFB20-D177-43DA-97F7-9BEC8103F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386313"/>
                        <a:ext cx="2116137" cy="735012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B95F823-097C-4292-AD34-9BA016092BA9}"/>
              </a:ext>
            </a:extLst>
          </p:cNvPr>
          <p:cNvSpPr txBox="1"/>
          <p:nvPr/>
        </p:nvSpPr>
        <p:spPr>
          <a:xfrm>
            <a:off x="657060" y="5494622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 of the clustering: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BF541-350F-49B8-B097-7ADE5CFDAAE6}"/>
              </a:ext>
            </a:extLst>
          </p:cNvPr>
          <p:cNvSpPr txBox="1"/>
          <p:nvPr/>
        </p:nvSpPr>
        <p:spPr>
          <a:xfrm>
            <a:off x="788587" y="6291966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chosen to maximize the silhouette score.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594419-7D39-47C5-88AF-36673480431A}"/>
              </a:ext>
            </a:extLst>
          </p:cNvPr>
          <p:cNvSpPr txBox="1"/>
          <p:nvPr/>
        </p:nvSpPr>
        <p:spPr>
          <a:xfrm>
            <a:off x="6248197" y="5530974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points</a:t>
            </a:r>
          </a:p>
        </p:txBody>
      </p:sp>
    </p:spTree>
    <p:extLst>
      <p:ext uri="{BB962C8B-B14F-4D97-AF65-F5344CB8AC3E}">
        <p14:creationId xmlns:p14="http://schemas.microsoft.com/office/powerpoint/2010/main" val="219337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/>
          <p:cNvSpPr/>
          <p:nvPr/>
        </p:nvSpPr>
        <p:spPr>
          <a:xfrm>
            <a:off x="1348181" y="4578060"/>
            <a:ext cx="4198408" cy="932192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2351682" y="695309"/>
            <a:ext cx="44246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Competitive Learning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023" y="1258998"/>
            <a:ext cx="525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have a 1-layer network of linear units, and inputs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83591" y="246465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83791" y="246465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93298" y="2483484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46169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47693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49217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50741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52265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5378991" y="2617050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875795"/>
              </p:ext>
            </p:extLst>
          </p:nvPr>
        </p:nvGraphicFramePr>
        <p:xfrm>
          <a:off x="3189595" y="2529539"/>
          <a:ext cx="2032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46" name="Equation" r:id="rId4" imgW="126720" imgH="164880" progId="Equation.3">
                  <p:embed/>
                </p:oleObj>
              </mc:Choice>
              <mc:Fallback>
                <p:oleObj name="Equation" r:id="rId4" imgW="126720" imgH="164880" progId="Equation.3">
                  <p:embed/>
                  <p:pic>
                    <p:nvPicPr>
                      <p:cNvPr id="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595" y="2529539"/>
                        <a:ext cx="203200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00068"/>
              </p:ext>
            </p:extLst>
          </p:nvPr>
        </p:nvGraphicFramePr>
        <p:xfrm>
          <a:off x="4210340" y="2525248"/>
          <a:ext cx="18256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47" name="Equation" r:id="rId6" imgW="114120" imgH="177480" progId="Equation.3">
                  <p:embed/>
                </p:oleObj>
              </mc:Choice>
              <mc:Fallback>
                <p:oleObj name="Equation" r:id="rId6" imgW="114120" imgH="177480" progId="Equation.3">
                  <p:embed/>
                  <p:pic>
                    <p:nvPicPr>
                      <p:cNvPr id="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340" y="2525248"/>
                        <a:ext cx="182563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903664"/>
              </p:ext>
            </p:extLst>
          </p:nvPr>
        </p:nvGraphicFramePr>
        <p:xfrm>
          <a:off x="5785158" y="2534267"/>
          <a:ext cx="141287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48" name="Equation" r:id="rId8" imgW="88560" imgH="177480" progId="Equation.3">
                  <p:embed/>
                </p:oleObj>
              </mc:Choice>
              <mc:Fallback>
                <p:oleObj name="Equation" r:id="rId8" imgW="88560" imgH="177480" progId="Equation.3">
                  <p:embed/>
                  <p:pic>
                    <p:nvPicPr>
                      <p:cNvPr id="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5158" y="2534267"/>
                        <a:ext cx="141287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917446"/>
              </p:ext>
            </p:extLst>
          </p:nvPr>
        </p:nvGraphicFramePr>
        <p:xfrm>
          <a:off x="3153083" y="4096367"/>
          <a:ext cx="2651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49" name="Equation" r:id="rId10" imgW="164880" imgH="215640" progId="Equation.3">
                  <p:embed/>
                </p:oleObj>
              </mc:Choice>
              <mc:Fallback>
                <p:oleObj name="Equation" r:id="rId10" imgW="164880" imgH="215640" progId="Equation.3">
                  <p:embed/>
                  <p:pic>
                    <p:nvPicPr>
                      <p:cNvPr id="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083" y="4096367"/>
                        <a:ext cx="265112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824645"/>
              </p:ext>
            </p:extLst>
          </p:nvPr>
        </p:nvGraphicFramePr>
        <p:xfrm>
          <a:off x="5693623" y="4040298"/>
          <a:ext cx="28416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0" name="Equation" r:id="rId12" imgW="177480" imgH="228600" progId="Equation.3">
                  <p:embed/>
                </p:oleObj>
              </mc:Choice>
              <mc:Fallback>
                <p:oleObj name="Equation" r:id="rId12" imgW="177480" imgH="228600" progId="Equation.3">
                  <p:embed/>
                  <p:pic>
                    <p:nvPicPr>
                      <p:cNvPr id="5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623" y="4040298"/>
                        <a:ext cx="28416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Flowchart: Connector 58"/>
          <p:cNvSpPr/>
          <p:nvPr/>
        </p:nvSpPr>
        <p:spPr>
          <a:xfrm>
            <a:off x="45611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/>
          <p:cNvSpPr/>
          <p:nvPr/>
        </p:nvSpPr>
        <p:spPr>
          <a:xfrm>
            <a:off x="47135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48659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50183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51707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5323195" y="4161454"/>
            <a:ext cx="76200" cy="76200"/>
          </a:xfrm>
          <a:prstGeom prst="flowChartConnector">
            <a:avLst/>
          </a:prstGeom>
          <a:solidFill>
            <a:srgbClr val="333399"/>
          </a:solidFill>
          <a:ln w="0"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16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320515"/>
              </p:ext>
            </p:extLst>
          </p:nvPr>
        </p:nvGraphicFramePr>
        <p:xfrm>
          <a:off x="4127790" y="4096367"/>
          <a:ext cx="26511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1" name="Equation" r:id="rId14" imgW="164880" imgH="228600" progId="Equation.3">
                  <p:embed/>
                </p:oleObj>
              </mc:Choice>
              <mc:Fallback>
                <p:oleObj name="Equation" r:id="rId14" imgW="164880" imgH="228600" progId="Equation.3">
                  <p:embed/>
                  <p:pic>
                    <p:nvPicPr>
                      <p:cNvPr id="491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790" y="4096367"/>
                        <a:ext cx="265113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Oval 67"/>
          <p:cNvSpPr/>
          <p:nvPr/>
        </p:nvSpPr>
        <p:spPr>
          <a:xfrm>
            <a:off x="2079410" y="250275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rgbClr val="33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16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760729"/>
              </p:ext>
            </p:extLst>
          </p:nvPr>
        </p:nvGraphicFramePr>
        <p:xfrm>
          <a:off x="2203305" y="2557842"/>
          <a:ext cx="141288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2" name="Equation" r:id="rId16" imgW="88560" imgH="164880" progId="Equation.3">
                  <p:embed/>
                </p:oleObj>
              </mc:Choice>
              <mc:Fallback>
                <p:oleObj name="Equation" r:id="rId16" imgW="88560" imgH="164880" progId="Equation.3">
                  <p:embed/>
                  <p:pic>
                    <p:nvPicPr>
                      <p:cNvPr id="491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305" y="2557842"/>
                        <a:ext cx="141288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524678"/>
              </p:ext>
            </p:extLst>
          </p:nvPr>
        </p:nvGraphicFramePr>
        <p:xfrm>
          <a:off x="2100118" y="4117005"/>
          <a:ext cx="2444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3" name="Equation" r:id="rId18" imgW="152280" imgH="215640" progId="Equation.3">
                  <p:embed/>
                </p:oleObj>
              </mc:Choice>
              <mc:Fallback>
                <p:oleObj name="Equation" r:id="rId18" imgW="152280" imgH="215640" progId="Equation.3">
                  <p:embed/>
                  <p:pic>
                    <p:nvPicPr>
                      <p:cNvPr id="4916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118" y="4117005"/>
                        <a:ext cx="244475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>
            <a:endCxn id="68" idx="4"/>
          </p:cNvCxnSpPr>
          <p:nvPr/>
        </p:nvCxnSpPr>
        <p:spPr>
          <a:xfrm rot="16200000" flipV="1">
            <a:off x="1631058" y="3522602"/>
            <a:ext cx="1277706" cy="2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11" idx="3"/>
          </p:cNvCxnSpPr>
          <p:nvPr/>
        </p:nvCxnSpPr>
        <p:spPr>
          <a:xfrm rot="5400000" flipH="1" flipV="1">
            <a:off x="2036248" y="3048610"/>
            <a:ext cx="1352767" cy="872925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9" idx="3"/>
          </p:cNvCxnSpPr>
          <p:nvPr/>
        </p:nvCxnSpPr>
        <p:spPr>
          <a:xfrm flipV="1">
            <a:off x="2276168" y="2789854"/>
            <a:ext cx="1863219" cy="1371604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10" idx="3"/>
          </p:cNvCxnSpPr>
          <p:nvPr/>
        </p:nvCxnSpPr>
        <p:spPr>
          <a:xfrm flipV="1">
            <a:off x="2276169" y="2789854"/>
            <a:ext cx="3463418" cy="137160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8" idx="5"/>
          </p:cNvCxnSpPr>
          <p:nvPr/>
        </p:nvCxnSpPr>
        <p:spPr>
          <a:xfrm rot="16200000" flipH="1">
            <a:off x="2130352" y="3102215"/>
            <a:ext cx="1333504" cy="784981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1" idx="4"/>
          </p:cNvCxnSpPr>
          <p:nvPr/>
        </p:nvCxnSpPr>
        <p:spPr>
          <a:xfrm rot="5400000">
            <a:off x="2588212" y="3465870"/>
            <a:ext cx="1296972" cy="9420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3028457" y="2979570"/>
            <a:ext cx="1343025" cy="1020742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3"/>
          </p:cNvCxnSpPr>
          <p:nvPr/>
        </p:nvCxnSpPr>
        <p:spPr>
          <a:xfrm rot="5400000">
            <a:off x="3778792" y="2200661"/>
            <a:ext cx="1371603" cy="2549988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68" idx="5"/>
          </p:cNvCxnSpPr>
          <p:nvPr/>
        </p:nvCxnSpPr>
        <p:spPr>
          <a:xfrm rot="16200000" flipH="1">
            <a:off x="2640727" y="2591840"/>
            <a:ext cx="1333500" cy="1805727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1" idx="5"/>
          </p:cNvCxnSpPr>
          <p:nvPr/>
        </p:nvCxnSpPr>
        <p:spPr>
          <a:xfrm rot="16200000" flipH="1">
            <a:off x="3138039" y="3089150"/>
            <a:ext cx="1352765" cy="791839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" idx="4"/>
          </p:cNvCxnSpPr>
          <p:nvPr/>
        </p:nvCxnSpPr>
        <p:spPr>
          <a:xfrm rot="5400000">
            <a:off x="3584315" y="3471676"/>
            <a:ext cx="1315802" cy="63751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" idx="3"/>
          </p:cNvCxnSpPr>
          <p:nvPr/>
        </p:nvCxnSpPr>
        <p:spPr>
          <a:xfrm rot="5400000">
            <a:off x="4289165" y="2711032"/>
            <a:ext cx="1371600" cy="1529244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0" idx="4"/>
            <a:endCxn id="10" idx="4"/>
          </p:cNvCxnSpPr>
          <p:nvPr/>
        </p:nvCxnSpPr>
        <p:spPr>
          <a:xfrm rot="5400000">
            <a:off x="5874291" y="28456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" idx="4"/>
          </p:cNvCxnSpPr>
          <p:nvPr/>
        </p:nvCxnSpPr>
        <p:spPr>
          <a:xfrm rot="5400000">
            <a:off x="5224733" y="3466940"/>
            <a:ext cx="1270848" cy="28268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380293" y="2821098"/>
            <a:ext cx="1465730" cy="129540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" idx="5"/>
          </p:cNvCxnSpPr>
          <p:nvPr/>
        </p:nvCxnSpPr>
        <p:spPr>
          <a:xfrm rot="16200000" flipH="1">
            <a:off x="3978358" y="2248831"/>
            <a:ext cx="1307810" cy="2427523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8" idx="5"/>
          </p:cNvCxnSpPr>
          <p:nvPr/>
        </p:nvCxnSpPr>
        <p:spPr>
          <a:xfrm rot="16200000" flipH="1">
            <a:off x="3481046" y="1751521"/>
            <a:ext cx="1288544" cy="3441409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68" idx="0"/>
          </p:cNvCxnSpPr>
          <p:nvPr/>
        </p:nvCxnSpPr>
        <p:spPr>
          <a:xfrm rot="5400000" flipH="1" flipV="1">
            <a:off x="2127702" y="2354282"/>
            <a:ext cx="290676" cy="626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 flipH="1" flipV="1">
            <a:off x="3141591" y="2335016"/>
            <a:ext cx="290676" cy="626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 flipH="1" flipV="1">
            <a:off x="4131884" y="2316182"/>
            <a:ext cx="290676" cy="626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5400000" flipH="1" flipV="1">
            <a:off x="5732084" y="2316182"/>
            <a:ext cx="290676" cy="6260"/>
          </a:xfrm>
          <a:prstGeom prst="line">
            <a:avLst/>
          </a:prstGeom>
          <a:ln w="25400"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16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609115"/>
              </p:ext>
            </p:extLst>
          </p:nvPr>
        </p:nvGraphicFramePr>
        <p:xfrm>
          <a:off x="2145020" y="1829417"/>
          <a:ext cx="26511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4" name="Equation" r:id="rId20" imgW="164880" imgH="215640" progId="Equation.3">
                  <p:embed/>
                </p:oleObj>
              </mc:Choice>
              <mc:Fallback>
                <p:oleObj name="Equation" r:id="rId20" imgW="164880" imgH="215640" progId="Equation.3">
                  <p:embed/>
                  <p:pic>
                    <p:nvPicPr>
                      <p:cNvPr id="4916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020" y="1829417"/>
                        <a:ext cx="265113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099701"/>
              </p:ext>
            </p:extLst>
          </p:nvPr>
        </p:nvGraphicFramePr>
        <p:xfrm>
          <a:off x="3138795" y="1829417"/>
          <a:ext cx="2857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5" name="Equation" r:id="rId22" imgW="177480" imgH="215640" progId="Equation.3">
                  <p:embed/>
                </p:oleObj>
              </mc:Choice>
              <mc:Fallback>
                <p:oleObj name="Equation" r:id="rId22" imgW="177480" imgH="215640" progId="Equation.3">
                  <p:embed/>
                  <p:pic>
                    <p:nvPicPr>
                      <p:cNvPr id="4916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795" y="1829417"/>
                        <a:ext cx="285750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76357"/>
              </p:ext>
            </p:extLst>
          </p:nvPr>
        </p:nvGraphicFramePr>
        <p:xfrm>
          <a:off x="4137333" y="1800842"/>
          <a:ext cx="2857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6" name="Equation" r:id="rId24" imgW="177480" imgH="228600" progId="Equation.3">
                  <p:embed/>
                </p:oleObj>
              </mc:Choice>
              <mc:Fallback>
                <p:oleObj name="Equation" r:id="rId24" imgW="177480" imgH="228600" progId="Equation.3">
                  <p:embed/>
                  <p:pic>
                    <p:nvPicPr>
                      <p:cNvPr id="491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333" y="1800842"/>
                        <a:ext cx="285750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613158"/>
              </p:ext>
            </p:extLst>
          </p:nvPr>
        </p:nvGraphicFramePr>
        <p:xfrm>
          <a:off x="5748645" y="1845292"/>
          <a:ext cx="265113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7" name="Equation" r:id="rId26" imgW="164880" imgH="228600" progId="Equation.3">
                  <p:embed/>
                </p:oleObj>
              </mc:Choice>
              <mc:Fallback>
                <p:oleObj name="Equation" r:id="rId26" imgW="164880" imgH="228600" progId="Equation.3">
                  <p:embed/>
                  <p:pic>
                    <p:nvPicPr>
                      <p:cNvPr id="4917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645" y="1845292"/>
                        <a:ext cx="265113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872789"/>
              </p:ext>
            </p:extLst>
          </p:nvPr>
        </p:nvGraphicFramePr>
        <p:xfrm>
          <a:off x="5872470" y="3194667"/>
          <a:ext cx="3873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8" name="Equation" r:id="rId28" imgW="241200" imgH="228600" progId="Equation.3">
                  <p:embed/>
                </p:oleObj>
              </mc:Choice>
              <mc:Fallback>
                <p:oleObj name="Equation" r:id="rId28" imgW="241200" imgH="228600" progId="Equation.3">
                  <p:embed/>
                  <p:pic>
                    <p:nvPicPr>
                      <p:cNvPr id="4917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470" y="3194667"/>
                        <a:ext cx="387350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067322"/>
              </p:ext>
            </p:extLst>
          </p:nvPr>
        </p:nvGraphicFramePr>
        <p:xfrm>
          <a:off x="1837045" y="3204192"/>
          <a:ext cx="3460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59" name="Equation" r:id="rId30" imgW="215640" imgH="215640" progId="Equation.3">
                  <p:embed/>
                </p:oleObj>
              </mc:Choice>
              <mc:Fallback>
                <p:oleObj name="Equation" r:id="rId30" imgW="215640" imgH="215640" progId="Equation.3">
                  <p:embed/>
                  <p:pic>
                    <p:nvPicPr>
                      <p:cNvPr id="4917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045" y="3204192"/>
                        <a:ext cx="346075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" name="Object 1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287968"/>
              </p:ext>
            </p:extLst>
          </p:nvPr>
        </p:nvGraphicFramePr>
        <p:xfrm>
          <a:off x="1348181" y="4619664"/>
          <a:ext cx="409892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60" name="Equation" r:id="rId32" imgW="2234880" imgH="444240" progId="Equation.DSMT4">
                  <p:embed/>
                </p:oleObj>
              </mc:Choice>
              <mc:Fallback>
                <p:oleObj name="Equation" r:id="rId32" imgW="2234880" imgH="444240" progId="Equation.DSMT4">
                  <p:embed/>
                  <p:pic>
                    <p:nvPicPr>
                      <p:cNvPr id="145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181" y="4619664"/>
                        <a:ext cx="4098925" cy="814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1239000" y="5607331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weight vectors are all normalized, i.e.    </a:t>
            </a:r>
          </a:p>
        </p:txBody>
      </p:sp>
      <p:graphicFrame>
        <p:nvGraphicFramePr>
          <p:cNvPr id="148" name="Object 1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172474"/>
              </p:ext>
            </p:extLst>
          </p:nvPr>
        </p:nvGraphicFramePr>
        <p:xfrm>
          <a:off x="5203689" y="5525958"/>
          <a:ext cx="19431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61" name="Equation" r:id="rId34" imgW="1091880" imgH="406080" progId="Equation.3">
                  <p:embed/>
                </p:oleObj>
              </mc:Choice>
              <mc:Fallback>
                <p:oleObj name="Equation" r:id="rId34" imgW="1091880" imgH="406080" progId="Equation.3">
                  <p:embed/>
                  <p:pic>
                    <p:nvPicPr>
                      <p:cNvPr id="148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3689" y="5525958"/>
                        <a:ext cx="1943100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C925EC5-6FC3-4DD7-8D93-E7D852366C67}"/>
              </a:ext>
            </a:extLst>
          </p:cNvPr>
          <p:cNvSpPr txBox="1"/>
          <p:nvPr/>
        </p:nvSpPr>
        <p:spPr>
          <a:xfrm>
            <a:off x="5698989" y="483703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</a:t>
            </a:r>
            <a:r>
              <a:rPr lang="en-US" baseline="-25000" dirty="0" err="1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 = angle(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 ,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anose="05050102010706020507" pitchFamily="18" charset="2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EABC2E-0AD6-4F20-BBBA-2AD4E42D6396}"/>
              </a:ext>
            </a:extLst>
          </p:cNvPr>
          <p:cNvSpPr txBox="1"/>
          <p:nvPr/>
        </p:nvSpPr>
        <p:spPr>
          <a:xfrm>
            <a:off x="1320503" y="6162691"/>
            <a:ext cx="70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dirty="0">
                <a:cs typeface="Times New Roman" pitchFamily="18" charset="0"/>
              </a:rPr>
              <a:t>inputs are also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all normalized,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 cosine similarity between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8739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598494" y="3046132"/>
            <a:ext cx="2133600" cy="6096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892" name="Text Box 4"/>
          <p:cNvSpPr txBox="1">
            <a:spLocks noChangeArrowheads="1"/>
          </p:cNvSpPr>
          <p:nvPr/>
        </p:nvSpPr>
        <p:spPr bwMode="auto">
          <a:xfrm>
            <a:off x="3215012" y="749308"/>
            <a:ext cx="28600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Network Operation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39577" y="1430859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 Apply input vector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39577" y="204045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2. Determine 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39577" y="2611959"/>
            <a:ext cx="522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3. Determine the </a:t>
            </a:r>
            <a:r>
              <a:rPr lang="en-US" u="sng" dirty="0">
                <a:latin typeface="Times New Roman" pitchFamily="18" charset="0"/>
                <a:cs typeface="Times New Roman" pitchFamily="18" charset="0"/>
              </a:rPr>
              <a:t>winner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, the unit with the largest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881608"/>
              </p:ext>
            </p:extLst>
          </p:nvPr>
        </p:nvGraphicFramePr>
        <p:xfrm>
          <a:off x="2587377" y="1964259"/>
          <a:ext cx="2816701" cy="4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422" name="Equation" r:id="rId4" imgW="1485720" imgH="241200" progId="Equation.3">
                  <p:embed/>
                </p:oleObj>
              </mc:Choice>
              <mc:Fallback>
                <p:oleObj name="Equation" r:id="rId4" imgW="1485720" imgH="241200" progId="Equation.3">
                  <p:embed/>
                  <p:pic>
                    <p:nvPicPr>
                      <p:cNvPr id="69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377" y="1964259"/>
                        <a:ext cx="2816701" cy="45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163646"/>
              </p:ext>
            </p:extLst>
          </p:nvPr>
        </p:nvGraphicFramePr>
        <p:xfrm>
          <a:off x="2880503" y="3132652"/>
          <a:ext cx="1674070" cy="41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423" name="Equation" r:id="rId6" imgW="977760" imgH="241200" progId="Equation.3">
                  <p:embed/>
                </p:oleObj>
              </mc:Choice>
              <mc:Fallback>
                <p:oleObj name="Equation" r:id="rId6" imgW="977760" imgH="241200" progId="Equation.3">
                  <p:embed/>
                  <p:pic>
                    <p:nvPicPr>
                      <p:cNvPr id="501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0503" y="3132652"/>
                        <a:ext cx="1674070" cy="4145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384333"/>
              </p:ext>
            </p:extLst>
          </p:nvPr>
        </p:nvGraphicFramePr>
        <p:xfrm>
          <a:off x="1290394" y="3878818"/>
          <a:ext cx="23749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424" name="Equation" r:id="rId8" imgW="1422360" imgH="482400" progId="Equation.3">
                  <p:embed/>
                </p:oleObj>
              </mc:Choice>
              <mc:Fallback>
                <p:oleObj name="Equation" r:id="rId8" imgW="1422360" imgH="482400" progId="Equation.3">
                  <p:embed/>
                  <p:pic>
                    <p:nvPicPr>
                      <p:cNvPr id="501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394" y="3878818"/>
                        <a:ext cx="2374900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1220544" y="538376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5. Update weights</a:t>
            </a:r>
          </a:p>
        </p:txBody>
      </p:sp>
      <p:graphicFrame>
        <p:nvGraphicFramePr>
          <p:cNvPr id="501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452819"/>
              </p:ext>
            </p:extLst>
          </p:nvPr>
        </p:nvGraphicFramePr>
        <p:xfrm>
          <a:off x="3087171" y="5309156"/>
          <a:ext cx="21510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425" name="Equation" r:id="rId10" imgW="1257120" imgH="279360" progId="Equation.DSMT4">
                  <p:embed/>
                </p:oleObj>
              </mc:Choice>
              <mc:Fallback>
                <p:oleObj name="Equation" r:id="rId10" imgW="1257120" imgH="279360" progId="Equation.DSMT4">
                  <p:embed/>
                  <p:pic>
                    <p:nvPicPr>
                      <p:cNvPr id="5019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171" y="5309156"/>
                        <a:ext cx="2151062" cy="54133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1220544" y="6111175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(Note that only the winners weights get updated by this rule)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601544" y="4659868"/>
            <a:ext cx="2317814" cy="369332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Winner take all (WTA)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41714A-CF8A-4C54-A55A-6BC40295325A}"/>
              </a:ext>
            </a:extLst>
          </p:cNvPr>
          <p:cNvCxnSpPr/>
          <p:nvPr/>
        </p:nvCxnSpPr>
        <p:spPr>
          <a:xfrm flipH="1">
            <a:off x="3529800" y="1701880"/>
            <a:ext cx="422891" cy="2623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579D3F-B005-4479-A031-7F9E36D5E014}"/>
              </a:ext>
            </a:extLst>
          </p:cNvPr>
          <p:cNvSpPr txBox="1"/>
          <p:nvPr/>
        </p:nvSpPr>
        <p:spPr>
          <a:xfrm>
            <a:off x="3967292" y="1477647"/>
            <a:ext cx="1422184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45623350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1">
  <a:themeElements>
    <a:clrScheme name="">
      <a:dk1>
        <a:srgbClr val="333399"/>
      </a:dk1>
      <a:lt1>
        <a:srgbClr val="FFFF66"/>
      </a:lt1>
      <a:dk2>
        <a:srgbClr val="000099"/>
      </a:dk2>
      <a:lt2>
        <a:srgbClr val="99FF33"/>
      </a:lt2>
      <a:accent1>
        <a:srgbClr val="00CC99"/>
      </a:accent1>
      <a:accent2>
        <a:srgbClr val="FF33CC"/>
      </a:accent2>
      <a:accent3>
        <a:srgbClr val="AAAACA"/>
      </a:accent3>
      <a:accent4>
        <a:srgbClr val="DADA56"/>
      </a:accent4>
      <a:accent5>
        <a:srgbClr val="AAE2CA"/>
      </a:accent5>
      <a:accent6>
        <a:srgbClr val="E72DB9"/>
      </a:accent6>
      <a:hlink>
        <a:srgbClr val="CCCCFF"/>
      </a:hlink>
      <a:folHlink>
        <a:srgbClr val="B2B2B2"/>
      </a:folHlink>
    </a:clrScheme>
    <a:fontScheme name="Presentation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sq" cmpd="sng" algn="ctr">
          <a:solidFill>
            <a:srgbClr val="00008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sq" cmpd="sng" algn="ctr">
          <a:solidFill>
            <a:srgbClr val="000080"/>
          </a:solidFill>
          <a:prstDash val="solid"/>
          <a:round/>
          <a:headEnd type="none" w="sm" len="sm"/>
          <a:tailEnd type="none" w="lg" len="lg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Presentation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8">
        <a:dk1>
          <a:srgbClr val="FFFF66"/>
        </a:dk1>
        <a:lt1>
          <a:srgbClr val="FFFFFF"/>
        </a:lt1>
        <a:dk2>
          <a:srgbClr val="99FF33"/>
        </a:dk2>
        <a:lt2>
          <a:srgbClr val="333399"/>
        </a:lt2>
        <a:accent1>
          <a:srgbClr val="00CC99"/>
        </a:accent1>
        <a:accent2>
          <a:srgbClr val="FF33CC"/>
        </a:accent2>
        <a:accent3>
          <a:srgbClr val="FFFFFF"/>
        </a:accent3>
        <a:accent4>
          <a:srgbClr val="DADA56"/>
        </a:accent4>
        <a:accent5>
          <a:srgbClr val="AAE2CA"/>
        </a:accent5>
        <a:accent6>
          <a:srgbClr val="E7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5">
              <a:lumMod val="50000"/>
            </a:schemeClr>
          </a:solidFill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2600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47578</TotalTime>
  <Words>2892</Words>
  <Application>Microsoft Office PowerPoint</Application>
  <PresentationFormat>On-screen Show (4:3)</PresentationFormat>
  <Paragraphs>700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宋体</vt:lpstr>
      <vt:lpstr>Arial</vt:lpstr>
      <vt:lpstr>Arial Narrow</vt:lpstr>
      <vt:lpstr>Calibri</vt:lpstr>
      <vt:lpstr>Symbol</vt:lpstr>
      <vt:lpstr>Times New Roman</vt:lpstr>
      <vt:lpstr>Verdana</vt:lpstr>
      <vt:lpstr>Presentation1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Modeling Solutions,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Biomorphic Systems</dc:title>
  <dc:creator>Ali Minai</dc:creator>
  <cp:lastModifiedBy>Ali Minai</cp:lastModifiedBy>
  <cp:revision>476</cp:revision>
  <dcterms:created xsi:type="dcterms:W3CDTF">2001-12-20T03:37:59Z</dcterms:created>
  <dcterms:modified xsi:type="dcterms:W3CDTF">2022-11-03T03:02:53Z</dcterms:modified>
</cp:coreProperties>
</file>